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64" r:id="rId4"/>
    <p:sldId id="266" r:id="rId5"/>
    <p:sldId id="268" r:id="rId6"/>
    <p:sldId id="269" r:id="rId7"/>
    <p:sldId id="270" r:id="rId8"/>
    <p:sldId id="271" r:id="rId9"/>
    <p:sldId id="272" r:id="rId10"/>
    <p:sldId id="273" r:id="rId11"/>
    <p:sldId id="274" r:id="rId12"/>
    <p:sldId id="275" r:id="rId13"/>
    <p:sldId id="276" r:id="rId14"/>
    <p:sldId id="267" r:id="rId15"/>
  </p:sldIdLst>
  <p:sldSz cx="12192000" cy="6858000"/>
  <p:notesSz cx="6858000" cy="9144000"/>
  <p:embeddedFontLst>
    <p:embeddedFont>
      <p:font typeface="Helvetica Neue" panose="02000503000000020004" pitchFamily="2" charset="0"/>
      <p:regular r:id="rId17"/>
      <p:bold r:id="rId18"/>
      <p:italic r:id="rId19"/>
      <p:boldItalic r:id="rId20"/>
    </p:embeddedFont>
    <p:embeddedFont>
      <p:font typeface="Verdana" panose="020B060403050404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yUszhxM3eDzNy17gGEKSbJByy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000"/>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snapToGrid="0">
      <p:cViewPr varScale="1">
        <p:scale>
          <a:sx n="105" d="100"/>
          <a:sy n="105"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1ec72716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g211ec72716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92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1ec72716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11ec7271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659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1ec72716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11ec7271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21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1ec72716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11ec7271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463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1ec72716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g211ec72716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1ec72716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11ec7271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1ec72716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11ec7271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297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1ec72716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11ec7271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853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1ec72716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11ec7271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888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1ec72716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211ec72716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148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1ec72716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g211ec72716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856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Encabezado de sección">
  <p:cSld name="5_Encabezado de sección">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2" name="Google Shape;72;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75" name="Google Shape;75;p20"/>
          <p:cNvPicPr preferRelativeResize="0"/>
          <p:nvPr/>
        </p:nvPicPr>
        <p:blipFill rotWithShape="1">
          <a:blip r:embed="rId2">
            <a:alphaModFix/>
          </a:blip>
          <a:srcRect/>
          <a:stretch/>
        </p:blipFill>
        <p:spPr>
          <a:xfrm>
            <a:off x="10983312" y="6272910"/>
            <a:ext cx="740975" cy="42722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82" name="Google Shape;82;p21"/>
          <p:cNvSpPr/>
          <p:nvPr/>
        </p:nvSpPr>
        <p:spPr>
          <a:xfrm>
            <a:off x="0" y="6721474"/>
            <a:ext cx="12192000" cy="136500"/>
          </a:xfrm>
          <a:prstGeom prst="rect">
            <a:avLst/>
          </a:prstGeom>
          <a:solidFill>
            <a:srgbClr val="932D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2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 name="Google Shape;95;p2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1pPr>
            <a:lvl2pPr marL="914400" lvl="1" indent="-406400" algn="l">
              <a:lnSpc>
                <a:spcPct val="90000"/>
              </a:lnSpc>
              <a:spcBef>
                <a:spcPts val="500"/>
              </a:spcBef>
              <a:spcAft>
                <a:spcPts val="0"/>
              </a:spcAft>
              <a:buClr>
                <a:schemeClr val="dk1"/>
              </a:buClr>
              <a:buSzPts val="2800"/>
              <a:buChar char="•"/>
              <a:defRPr sz="2800">
                <a:latin typeface="Verdana"/>
                <a:ea typeface="Verdana"/>
                <a:cs typeface="Verdana"/>
                <a:sym typeface="Verdana"/>
              </a:defRPr>
            </a:lvl2pPr>
            <a:lvl3pPr marL="1371600" lvl="2" indent="-381000" algn="l">
              <a:lnSpc>
                <a:spcPct val="90000"/>
              </a:lnSpc>
              <a:spcBef>
                <a:spcPts val="500"/>
              </a:spcBef>
              <a:spcAft>
                <a:spcPts val="0"/>
              </a:spcAft>
              <a:buClr>
                <a:schemeClr val="dk1"/>
              </a:buClr>
              <a:buSzPts val="2400"/>
              <a:buChar char="•"/>
              <a:defRPr sz="2400">
                <a:latin typeface="Verdana"/>
                <a:ea typeface="Verdana"/>
                <a:cs typeface="Verdana"/>
                <a:sym typeface="Verdana"/>
              </a:defRPr>
            </a:lvl3pPr>
            <a:lvl4pPr marL="1828800" lvl="3" indent="-355600" algn="l">
              <a:lnSpc>
                <a:spcPct val="90000"/>
              </a:lnSpc>
              <a:spcBef>
                <a:spcPts val="500"/>
              </a:spcBef>
              <a:spcAft>
                <a:spcPts val="0"/>
              </a:spcAft>
              <a:buClr>
                <a:schemeClr val="dk1"/>
              </a:buClr>
              <a:buSzPts val="2000"/>
              <a:buChar char="•"/>
              <a:defRPr sz="2000">
                <a:latin typeface="Verdana"/>
                <a:ea typeface="Verdana"/>
                <a:cs typeface="Verdana"/>
                <a:sym typeface="Verdana"/>
              </a:defRPr>
            </a:lvl4pPr>
            <a:lvl5pPr marL="2286000" lvl="4" indent="-355600" algn="l">
              <a:lnSpc>
                <a:spcPct val="90000"/>
              </a:lnSpc>
              <a:spcBef>
                <a:spcPts val="500"/>
              </a:spcBef>
              <a:spcAft>
                <a:spcPts val="0"/>
              </a:spcAft>
              <a:buClr>
                <a:schemeClr val="dk1"/>
              </a:buClr>
              <a:buSzPts val="2000"/>
              <a:buChar char="•"/>
              <a:defRPr sz="2000">
                <a:latin typeface="Verdana"/>
                <a:ea typeface="Verdana"/>
                <a:cs typeface="Verdana"/>
                <a:sym typeface="Verdana"/>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7" name="Google Shape;107;p2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8" name="Google Shape;108;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7"/>
          <p:cNvSpPr>
            <a:spLocks noGrp="1"/>
          </p:cNvSpPr>
          <p:nvPr>
            <p:ph type="pic" idx="2"/>
          </p:nvPr>
        </p:nvSpPr>
        <p:spPr>
          <a:xfrm>
            <a:off x="5183188" y="987425"/>
            <a:ext cx="6172200" cy="4873500"/>
          </a:xfrm>
          <a:prstGeom prst="rect">
            <a:avLst/>
          </a:prstGeom>
          <a:noFill/>
          <a:ln>
            <a:noFill/>
          </a:ln>
        </p:spPr>
      </p:sp>
      <p:sp>
        <p:nvSpPr>
          <p:cNvPr id="114" name="Google Shape;114;p2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5" name="Google Shape;115;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8"/>
        <p:cNvGrpSpPr/>
        <p:nvPr/>
      </p:nvGrpSpPr>
      <p:grpSpPr>
        <a:xfrm>
          <a:off x="0" y="0"/>
          <a:ext cx="0" cy="0"/>
          <a:chOff x="0" y="0"/>
          <a:chExt cx="0" cy="0"/>
        </a:xfrm>
      </p:grpSpPr>
      <p:sp>
        <p:nvSpPr>
          <p:cNvPr id="119" name="Google Shape;119;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21" name="Google Shape;21;p13"/>
          <p:cNvSpPr/>
          <p:nvPr/>
        </p:nvSpPr>
        <p:spPr>
          <a:xfrm>
            <a:off x="0" y="819253"/>
            <a:ext cx="12192000" cy="5219400"/>
          </a:xfrm>
          <a:prstGeom prst="rect">
            <a:avLst/>
          </a:prstGeom>
          <a:solidFill>
            <a:srgbClr val="932D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22"/>
        <p:cNvGrpSpPr/>
        <p:nvPr/>
      </p:nvGrpSpPr>
      <p:grpSpPr>
        <a:xfrm>
          <a:off x="0" y="0"/>
          <a:ext cx="0" cy="0"/>
          <a:chOff x="0" y="0"/>
          <a:chExt cx="0" cy="0"/>
        </a:xfrm>
      </p:grpSpPr>
      <p:sp>
        <p:nvSpPr>
          <p:cNvPr id="23" name="Google Shape;23;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28" name="Google Shape;28;p14"/>
          <p:cNvSpPr/>
          <p:nvPr/>
        </p:nvSpPr>
        <p:spPr>
          <a:xfrm>
            <a:off x="0" y="6721474"/>
            <a:ext cx="12192000" cy="136500"/>
          </a:xfrm>
          <a:prstGeom prst="rect">
            <a:avLst/>
          </a:prstGeom>
          <a:solidFill>
            <a:srgbClr val="932D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9"/>
        <p:cNvGrpSpPr/>
        <p:nvPr/>
      </p:nvGrpSpPr>
      <p:grpSpPr>
        <a:xfrm>
          <a:off x="0" y="0"/>
          <a:ext cx="0" cy="0"/>
          <a:chOff x="0" y="0"/>
          <a:chExt cx="0" cy="0"/>
        </a:xfrm>
      </p:grpSpPr>
      <p:sp>
        <p:nvSpPr>
          <p:cNvPr id="30" name="Google Shape;30;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33" name="Google Shape;33;p12"/>
          <p:cNvPicPr preferRelativeResize="0"/>
          <p:nvPr/>
        </p:nvPicPr>
        <p:blipFill rotWithShape="1">
          <a:blip r:embed="rId2">
            <a:alphaModFix/>
          </a:blip>
          <a:srcRect/>
          <a:stretch/>
        </p:blipFill>
        <p:spPr>
          <a:xfrm>
            <a:off x="4692011" y="2220883"/>
            <a:ext cx="2807978" cy="16211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40" name="Google Shape;40;p15"/>
          <p:cNvPicPr preferRelativeResize="0"/>
          <p:nvPr/>
        </p:nvPicPr>
        <p:blipFill rotWithShape="1">
          <a:blip r:embed="rId2">
            <a:alphaModFix/>
          </a:blip>
          <a:srcRect/>
          <a:stretch/>
        </p:blipFill>
        <p:spPr>
          <a:xfrm>
            <a:off x="5725512" y="180775"/>
            <a:ext cx="740975" cy="4272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47" name="Google Shape;47;p16"/>
          <p:cNvPicPr preferRelativeResize="0"/>
          <p:nvPr/>
        </p:nvPicPr>
        <p:blipFill rotWithShape="1">
          <a:blip r:embed="rId2">
            <a:alphaModFix/>
          </a:blip>
          <a:srcRect/>
          <a:stretch/>
        </p:blipFill>
        <p:spPr>
          <a:xfrm>
            <a:off x="467712" y="180775"/>
            <a:ext cx="740975" cy="42722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54" name="Google Shape;54;p17"/>
          <p:cNvPicPr preferRelativeResize="0"/>
          <p:nvPr/>
        </p:nvPicPr>
        <p:blipFill rotWithShape="1">
          <a:blip r:embed="rId2">
            <a:alphaModFix/>
          </a:blip>
          <a:srcRect/>
          <a:stretch/>
        </p:blipFill>
        <p:spPr>
          <a:xfrm>
            <a:off x="10983312" y="180775"/>
            <a:ext cx="740975" cy="42722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Encabezado de sección">
  <p:cSld name="4_Encabezado de sección">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61" name="Google Shape;61;p18"/>
          <p:cNvPicPr preferRelativeResize="0"/>
          <p:nvPr/>
        </p:nvPicPr>
        <p:blipFill rotWithShape="1">
          <a:blip r:embed="rId2">
            <a:alphaModFix/>
          </a:blip>
          <a:srcRect/>
          <a:stretch/>
        </p:blipFill>
        <p:spPr>
          <a:xfrm>
            <a:off x="467712" y="6272910"/>
            <a:ext cx="740975" cy="42722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Encabezado de sección">
  <p:cSld name="3_Encabezado de sección">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5" name="Google Shape;65;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68" name="Google Shape;68;p19"/>
          <p:cNvPicPr preferRelativeResize="0"/>
          <p:nvPr/>
        </p:nvPicPr>
        <p:blipFill rotWithShape="1">
          <a:blip r:embed="rId2">
            <a:alphaModFix/>
          </a:blip>
          <a:srcRect/>
          <a:stretch/>
        </p:blipFill>
        <p:spPr>
          <a:xfrm>
            <a:off x="5725512" y="6272910"/>
            <a:ext cx="740975" cy="4272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8" name="Google Shape;8;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9" name="Google Shape;9;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0" name="Google Shape;10;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pcastro@artesaniasdecolombia.com.co" TargetMode="External"/><Relationship Id="rId5" Type="http://schemas.openxmlformats.org/officeDocument/2006/relationships/image" Target="../media/image8.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lmolina@artesaniasdecolombia.com.co" TargetMode="Externa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
          <p:cNvPicPr preferRelativeResize="0"/>
          <p:nvPr/>
        </p:nvPicPr>
        <p:blipFill rotWithShape="1">
          <a:blip r:embed="rId3">
            <a:alphaModFix/>
          </a:blip>
          <a:srcRect/>
          <a:stretch/>
        </p:blipFill>
        <p:spPr>
          <a:xfrm>
            <a:off x="4914400" y="2247401"/>
            <a:ext cx="2363199" cy="2363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11ec727162_0_24"/>
          <p:cNvSpPr txBox="1">
            <a:spLocks noGrp="1"/>
          </p:cNvSpPr>
          <p:nvPr>
            <p:ph type="title" idx="4294967295"/>
          </p:nvPr>
        </p:nvSpPr>
        <p:spPr>
          <a:xfrm>
            <a:off x="5092490" y="720283"/>
            <a:ext cx="7087370" cy="57979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ts val="6000"/>
              <a:buFont typeface="Verdana"/>
              <a:buNone/>
            </a:pPr>
            <a:r>
              <a:rPr lang="es-CO" sz="2000" b="1" dirty="0">
                <a:solidFill>
                  <a:srgbClr val="932D46"/>
                </a:solidFill>
              </a:rPr>
              <a:t>5. ACOMPAÑAMIENTO EN LOS PROCESOS DE PROPIEDAD INTELECTUAL Y SELLO DE CALIDAD</a:t>
            </a:r>
            <a:endParaRPr sz="2000" b="1" dirty="0">
              <a:solidFill>
                <a:srgbClr val="932D46"/>
              </a:solidFill>
            </a:endParaRPr>
          </a:p>
        </p:txBody>
      </p:sp>
      <p:pic>
        <p:nvPicPr>
          <p:cNvPr id="201" name="Google Shape;201;g211ec727162_0_24"/>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02" name="Google Shape;202;g211ec727162_0_24"/>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203" name="Google Shape;203;g211ec727162_0_24"/>
          <p:cNvSpPr/>
          <p:nvPr/>
        </p:nvSpPr>
        <p:spPr>
          <a:xfrm>
            <a:off x="0" y="0"/>
            <a:ext cx="4517901"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9" name="CuadroTexto 8">
            <a:extLst>
              <a:ext uri="{FF2B5EF4-FFF2-40B4-BE49-F238E27FC236}">
                <a16:creationId xmlns:a16="http://schemas.microsoft.com/office/drawing/2014/main" id="{6975B144-D727-C3D2-CDA1-DFE96631C2D5}"/>
              </a:ext>
            </a:extLst>
          </p:cNvPr>
          <p:cNvSpPr txBox="1"/>
          <p:nvPr/>
        </p:nvSpPr>
        <p:spPr>
          <a:xfrm>
            <a:off x="-385422" y="5988081"/>
            <a:ext cx="6205818" cy="708207"/>
          </a:xfrm>
          <a:prstGeom prst="rect">
            <a:avLst/>
          </a:prstGeom>
          <a:noFill/>
        </p:spPr>
        <p:txBody>
          <a:bodyPr wrap="square">
            <a:spAutoFit/>
          </a:bodyPr>
          <a:lstStyle/>
          <a:p>
            <a:pPr marL="540385" marR="696595">
              <a:lnSpc>
                <a:spcPct val="115000"/>
              </a:lnSpc>
              <a:spcAft>
                <a:spcPts val="0"/>
              </a:spcAft>
            </a:pPr>
            <a:r>
              <a:rPr lang="es-ES" sz="1200" b="1" dirty="0">
                <a:solidFill>
                  <a:schemeClr val="bg1"/>
                </a:solidFill>
                <a:latin typeface="Verdana"/>
                <a:ea typeface="Verdana"/>
                <a:cs typeface="Verdana"/>
                <a:sym typeface="Verdana"/>
              </a:rPr>
              <a:t>Información: Ricardo Durán</a:t>
            </a:r>
          </a:p>
          <a:p>
            <a:pPr marL="540385" marR="696595">
              <a:lnSpc>
                <a:spcPct val="115000"/>
              </a:lnSpc>
              <a:spcAft>
                <a:spcPts val="0"/>
              </a:spcAft>
            </a:pPr>
            <a:r>
              <a:rPr lang="es-ES" sz="1200" dirty="0">
                <a:solidFill>
                  <a:schemeClr val="bg1"/>
                </a:solidFill>
                <a:latin typeface="Verdana"/>
                <a:ea typeface="Verdana"/>
                <a:cs typeface="Verdana"/>
                <a:sym typeface="Verdana"/>
              </a:rPr>
              <a:t>Línea telefónica +57 305 772 7539 </a:t>
            </a:r>
          </a:p>
          <a:p>
            <a:pPr marL="540385" marR="696595">
              <a:lnSpc>
                <a:spcPct val="115000"/>
              </a:lnSpc>
              <a:spcAft>
                <a:spcPts val="0"/>
              </a:spcAft>
            </a:pPr>
            <a:r>
              <a:rPr lang="es-ES" sz="1200" dirty="0">
                <a:solidFill>
                  <a:schemeClr val="bg1"/>
                </a:solidFill>
                <a:latin typeface="Verdana"/>
                <a:ea typeface="Verdana"/>
                <a:cs typeface="Verdana"/>
                <a:sym typeface="Verdana"/>
              </a:rPr>
              <a:t>Correo: </a:t>
            </a:r>
            <a:r>
              <a:rPr lang="es-ES" sz="1200" dirty="0" err="1">
                <a:solidFill>
                  <a:schemeClr val="bg1"/>
                </a:solidFill>
                <a:latin typeface="Verdana"/>
                <a:ea typeface="Verdana"/>
                <a:cs typeface="Verdana"/>
                <a:sym typeface="Verdana"/>
              </a:rPr>
              <a:t>rduran@artesaniasdecolombia.com.co</a:t>
            </a:r>
            <a:r>
              <a:rPr lang="es-ES" sz="1200" dirty="0">
                <a:solidFill>
                  <a:schemeClr val="bg1"/>
                </a:solidFill>
                <a:latin typeface="Verdana"/>
                <a:ea typeface="Verdana"/>
                <a:cs typeface="Verdana"/>
                <a:sym typeface="Verdana"/>
              </a:rPr>
              <a:t> </a:t>
            </a:r>
          </a:p>
        </p:txBody>
      </p:sp>
      <p:sp>
        <p:nvSpPr>
          <p:cNvPr id="10" name="Google Shape;222;g211ec727162_0_90">
            <a:extLst>
              <a:ext uri="{FF2B5EF4-FFF2-40B4-BE49-F238E27FC236}">
                <a16:creationId xmlns:a16="http://schemas.microsoft.com/office/drawing/2014/main" id="{5719D828-2D92-E4FB-61D9-601EB9ADD44E}"/>
              </a:ext>
            </a:extLst>
          </p:cNvPr>
          <p:cNvSpPr txBox="1">
            <a:spLocks/>
          </p:cNvSpPr>
          <p:nvPr/>
        </p:nvSpPr>
        <p:spPr>
          <a:xfrm>
            <a:off x="5092490" y="1330635"/>
            <a:ext cx="6855435" cy="341219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pPr marL="0" indent="0" algn="just">
              <a:lnSpc>
                <a:spcPct val="150000"/>
              </a:lnSpc>
              <a:spcBef>
                <a:spcPts val="0"/>
              </a:spcBef>
              <a:buClr>
                <a:srgbClr val="888888"/>
              </a:buClr>
              <a:buSzPts val="2400"/>
              <a:buFont typeface="Arial"/>
              <a:buNone/>
            </a:pPr>
            <a:endParaRPr lang="es-CO" sz="1300" dirty="0">
              <a:solidFill>
                <a:srgbClr val="434343"/>
              </a:solidFill>
            </a:endParaRPr>
          </a:p>
          <a:p>
            <a:pPr marL="0" indent="0" algn="just">
              <a:lnSpc>
                <a:spcPct val="150000"/>
              </a:lnSpc>
              <a:spcBef>
                <a:spcPts val="0"/>
              </a:spcBef>
              <a:buClr>
                <a:srgbClr val="888888"/>
              </a:buClr>
              <a:buSzPts val="2400"/>
              <a:buFont typeface="Arial"/>
              <a:buNone/>
            </a:pPr>
            <a:r>
              <a:rPr lang="es-CO" sz="1300" b="1" dirty="0">
                <a:solidFill>
                  <a:srgbClr val="932D46"/>
                </a:solidFill>
              </a:rPr>
              <a:t>2. ASESORÍA Y ACOMPAÑAMIENTO PARA EL PROCESO DE CERTIFICACIÓN DEL SELLO DE CALIDAD HECHO A MANO* </a:t>
            </a:r>
          </a:p>
          <a:p>
            <a:pPr marL="0" indent="0" algn="just">
              <a:lnSpc>
                <a:spcPct val="150000"/>
              </a:lnSpc>
              <a:spcBef>
                <a:spcPts val="0"/>
              </a:spcBef>
              <a:buClr>
                <a:srgbClr val="888888"/>
              </a:buClr>
              <a:buSzPts val="2400"/>
              <a:buFont typeface="Arial"/>
              <a:buNone/>
            </a:pPr>
            <a:endParaRPr lang="es-CO" sz="1300" dirty="0">
              <a:solidFill>
                <a:srgbClr val="434343"/>
              </a:solidFill>
            </a:endParaRPr>
          </a:p>
          <a:p>
            <a:pPr marL="0" indent="0" algn="just">
              <a:lnSpc>
                <a:spcPct val="150000"/>
              </a:lnSpc>
              <a:spcBef>
                <a:spcPts val="0"/>
              </a:spcBef>
              <a:buClr>
                <a:srgbClr val="888888"/>
              </a:buClr>
              <a:buSzPts val="2400"/>
              <a:buFont typeface="Arial"/>
              <a:buNone/>
            </a:pPr>
            <a:r>
              <a:rPr lang="es-CO" sz="1300" dirty="0">
                <a:solidFill>
                  <a:srgbClr val="434343"/>
                </a:solidFill>
              </a:rPr>
              <a:t>Apoyo, asesoría y acompañamiento en el proceso de Certificación del Sello de Calidad “Hecho a Mano”, el cual está enfocado al proceso productivo artesanal y calidad de los productos, cumpliendo con estándares definidos que permitan una mejora sistemática de las unidades o talleres artesanales, para elevar la competitividad en el mercado, generando mejores transacciones comerciales y, por ende, mejorar la calidad de vida de las personas artesanas.</a:t>
            </a:r>
          </a:p>
        </p:txBody>
      </p:sp>
      <p:sp>
        <p:nvSpPr>
          <p:cNvPr id="12" name="CuadroTexto 11">
            <a:extLst>
              <a:ext uri="{FF2B5EF4-FFF2-40B4-BE49-F238E27FC236}">
                <a16:creationId xmlns:a16="http://schemas.microsoft.com/office/drawing/2014/main" id="{9862B53F-586C-AADD-5458-801AD71B9679}"/>
              </a:ext>
            </a:extLst>
          </p:cNvPr>
          <p:cNvSpPr txBox="1"/>
          <p:nvPr/>
        </p:nvSpPr>
        <p:spPr>
          <a:xfrm>
            <a:off x="7674101" y="5865036"/>
            <a:ext cx="5141665" cy="577081"/>
          </a:xfrm>
          <a:prstGeom prst="rect">
            <a:avLst/>
          </a:prstGeom>
          <a:noFill/>
        </p:spPr>
        <p:txBody>
          <a:bodyPr wrap="square">
            <a:spAutoFit/>
          </a:bodyPr>
          <a:lstStyle/>
          <a:p>
            <a:pPr marL="540385" marR="683260" algn="just">
              <a:spcAft>
                <a:spcPts val="0"/>
              </a:spcAft>
            </a:pPr>
            <a:r>
              <a:rPr lang="es-ES" sz="1050" dirty="0">
                <a:effectLst/>
                <a:latin typeface="Arial" panose="020B0604020202020204" pitchFamily="34" charset="0"/>
                <a:ea typeface="Arial MT"/>
                <a:cs typeface="Arial MT"/>
              </a:rPr>
              <a:t>*INCOTEC como ente certificador. Artesanías de Colombia S.A. -BIC apoya al artesano con dichos costos, aplicándole tasas preferenciales.</a:t>
            </a:r>
            <a:endParaRPr lang="es-CO" sz="1000" dirty="0">
              <a:effectLst/>
              <a:latin typeface="Arial MT"/>
              <a:ea typeface="Arial MT"/>
              <a:cs typeface="Arial MT"/>
            </a:endParaRPr>
          </a:p>
        </p:txBody>
      </p:sp>
      <p:pic>
        <p:nvPicPr>
          <p:cNvPr id="3" name="Imagen 2">
            <a:extLst>
              <a:ext uri="{FF2B5EF4-FFF2-40B4-BE49-F238E27FC236}">
                <a16:creationId xmlns:a16="http://schemas.microsoft.com/office/drawing/2014/main" id="{484B8B9D-6F8C-B5AF-6890-EDD9EFD4E159}"/>
              </a:ext>
            </a:extLst>
          </p:cNvPr>
          <p:cNvPicPr>
            <a:picLocks noChangeAspect="1"/>
          </p:cNvPicPr>
          <p:nvPr/>
        </p:nvPicPr>
        <p:blipFill>
          <a:blip r:embed="rId5"/>
          <a:stretch>
            <a:fillRect/>
          </a:stretch>
        </p:blipFill>
        <p:spPr>
          <a:xfrm>
            <a:off x="372633" y="515815"/>
            <a:ext cx="4479501" cy="5017478"/>
          </a:xfrm>
          <a:prstGeom prst="rect">
            <a:avLst/>
          </a:prstGeom>
        </p:spPr>
      </p:pic>
    </p:spTree>
    <p:extLst>
      <p:ext uri="{BB962C8B-B14F-4D97-AF65-F5344CB8AC3E}">
        <p14:creationId xmlns:p14="http://schemas.microsoft.com/office/powerpoint/2010/main" val="199352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11ec727162_0_90"/>
          <p:cNvSpPr/>
          <p:nvPr/>
        </p:nvSpPr>
        <p:spPr>
          <a:xfrm>
            <a:off x="1" y="0"/>
            <a:ext cx="4269032"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21" name="Google Shape;221;g211ec727162_0_90"/>
          <p:cNvSpPr txBox="1">
            <a:spLocks noGrp="1"/>
          </p:cNvSpPr>
          <p:nvPr>
            <p:ph type="title" idx="4294967295"/>
          </p:nvPr>
        </p:nvSpPr>
        <p:spPr>
          <a:xfrm>
            <a:off x="4751209" y="460819"/>
            <a:ext cx="7440791" cy="527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6000"/>
              <a:buFont typeface="Verdana"/>
              <a:buNone/>
            </a:pPr>
            <a:r>
              <a:rPr lang="es-CO" sz="1700" b="1" dirty="0">
                <a:solidFill>
                  <a:srgbClr val="932D46"/>
                </a:solidFill>
              </a:rPr>
              <a:t>6. SERVICIO DE INFORMACIÓN</a:t>
            </a:r>
            <a:endParaRPr sz="1700" b="1" dirty="0">
              <a:solidFill>
                <a:srgbClr val="932D46"/>
              </a:solidFill>
            </a:endParaRPr>
          </a:p>
        </p:txBody>
      </p:sp>
      <p:sp>
        <p:nvSpPr>
          <p:cNvPr id="222" name="Google Shape;222;g211ec727162_0_90"/>
          <p:cNvSpPr txBox="1">
            <a:spLocks noGrp="1"/>
          </p:cNvSpPr>
          <p:nvPr>
            <p:ph type="body" idx="4294967295"/>
          </p:nvPr>
        </p:nvSpPr>
        <p:spPr>
          <a:xfrm>
            <a:off x="4683519" y="987345"/>
            <a:ext cx="6992666" cy="1816631"/>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rgbClr val="888888"/>
              </a:buClr>
              <a:buSzPts val="2400"/>
              <a:buNone/>
            </a:pPr>
            <a:r>
              <a:rPr lang="es-CO" sz="1300" dirty="0">
                <a:solidFill>
                  <a:srgbClr val="434343"/>
                </a:solidFill>
              </a:rPr>
              <a:t>El Centro de Investigación y Documentación para la Artesanía (CENDAR) es una unidad de información especializada en investigación, preservación y documentación de la artesanía. Su objetivo principal consiste en ofrecer servicios de búsqueda, selección y acceso eficientes, ágiles y oportunos a la información relacionada con el sector artesanal.</a:t>
            </a:r>
          </a:p>
        </p:txBody>
      </p:sp>
      <p:pic>
        <p:nvPicPr>
          <p:cNvPr id="223" name="Google Shape;223;g211ec727162_0_90"/>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24" name="Google Shape;224;g211ec727162_0_90"/>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5" name="CuadroTexto 4">
            <a:extLst>
              <a:ext uri="{FF2B5EF4-FFF2-40B4-BE49-F238E27FC236}">
                <a16:creationId xmlns:a16="http://schemas.microsoft.com/office/drawing/2014/main" id="{241442D4-9F53-888D-24BA-59CF545B6C91}"/>
              </a:ext>
            </a:extLst>
          </p:cNvPr>
          <p:cNvSpPr txBox="1"/>
          <p:nvPr/>
        </p:nvSpPr>
        <p:spPr>
          <a:xfrm>
            <a:off x="4831738" y="2872360"/>
            <a:ext cx="6350843" cy="3970318"/>
          </a:xfrm>
          <a:prstGeom prst="rect">
            <a:avLst/>
          </a:prstGeom>
          <a:noFill/>
        </p:spPr>
        <p:txBody>
          <a:bodyPr wrap="square">
            <a:spAutoFit/>
          </a:bodyPr>
          <a:lstStyle/>
          <a:p>
            <a:pPr algn="just">
              <a:spcBef>
                <a:spcPts val="0"/>
              </a:spcBef>
              <a:buClr>
                <a:srgbClr val="888888"/>
              </a:buClr>
            </a:pPr>
            <a:r>
              <a:rPr lang="es-CO" sz="1300" b="1" dirty="0">
                <a:solidFill>
                  <a:srgbClr val="7B0000"/>
                </a:solidFill>
                <a:latin typeface="Verdana"/>
                <a:ea typeface="Verdana"/>
                <a:cs typeface="Verdana"/>
                <a:sym typeface="Verdana"/>
              </a:rPr>
              <a:t>A. CATALOGO PÚBLICO: </a:t>
            </a:r>
          </a:p>
          <a:p>
            <a:pPr algn="just">
              <a:spcBef>
                <a:spcPts val="0"/>
              </a:spcBef>
              <a:buClr>
                <a:srgbClr val="888888"/>
              </a:buClr>
            </a:pPr>
            <a:r>
              <a:rPr lang="es-CO" sz="1300" dirty="0">
                <a:solidFill>
                  <a:srgbClr val="434343"/>
                </a:solidFill>
                <a:latin typeface="Verdana"/>
                <a:ea typeface="Verdana"/>
                <a:cs typeface="Verdana"/>
                <a:sym typeface="Verdana"/>
              </a:rPr>
              <a:t>Contiene la colección de material físico bibliográfico general.</a:t>
            </a:r>
          </a:p>
          <a:p>
            <a:pPr algn="just">
              <a:spcBef>
                <a:spcPts val="0"/>
              </a:spcBef>
              <a:buClr>
                <a:srgbClr val="888888"/>
              </a:buClr>
            </a:pPr>
            <a:endParaRPr lang="es-CO" sz="1300" b="1" dirty="0">
              <a:solidFill>
                <a:srgbClr val="434343"/>
              </a:solidFill>
              <a:latin typeface="Verdana"/>
              <a:ea typeface="Verdana"/>
              <a:cs typeface="Verdana"/>
              <a:sym typeface="Verdana"/>
            </a:endParaRPr>
          </a:p>
          <a:p>
            <a:pPr algn="just">
              <a:spcBef>
                <a:spcPts val="0"/>
              </a:spcBef>
              <a:buClr>
                <a:srgbClr val="888888"/>
              </a:buClr>
            </a:pPr>
            <a:r>
              <a:rPr lang="es-CO" sz="1300" b="1" dirty="0">
                <a:solidFill>
                  <a:srgbClr val="7B0000"/>
                </a:solidFill>
                <a:latin typeface="Verdana"/>
                <a:ea typeface="Verdana"/>
                <a:cs typeface="Verdana"/>
                <a:sym typeface="Verdana"/>
              </a:rPr>
              <a:t>B. BIBLIOTECA DIGITAL INSTITUCIONAL: </a:t>
            </a:r>
          </a:p>
          <a:p>
            <a:pPr algn="just">
              <a:spcBef>
                <a:spcPts val="0"/>
              </a:spcBef>
              <a:buClr>
                <a:srgbClr val="888888"/>
              </a:buClr>
            </a:pPr>
            <a:r>
              <a:rPr lang="es-CO" sz="1300" dirty="0">
                <a:solidFill>
                  <a:srgbClr val="434343"/>
                </a:solidFill>
                <a:latin typeface="Verdana"/>
                <a:ea typeface="Verdana"/>
                <a:cs typeface="Verdana"/>
                <a:sym typeface="Verdana"/>
              </a:rPr>
              <a:t>Contiene la colección de material digital bibliográfico institucional</a:t>
            </a:r>
          </a:p>
          <a:p>
            <a:pPr algn="just">
              <a:spcBef>
                <a:spcPts val="0"/>
              </a:spcBef>
              <a:buClr>
                <a:srgbClr val="888888"/>
              </a:buClr>
            </a:pPr>
            <a:endParaRPr lang="es-CO" sz="1300" dirty="0">
              <a:solidFill>
                <a:srgbClr val="434343"/>
              </a:solidFill>
              <a:latin typeface="Verdana"/>
              <a:ea typeface="Verdana"/>
              <a:cs typeface="Verdana"/>
              <a:sym typeface="Verdana"/>
            </a:endParaRPr>
          </a:p>
          <a:p>
            <a:pPr algn="just">
              <a:spcBef>
                <a:spcPts val="0"/>
              </a:spcBef>
              <a:buClr>
                <a:srgbClr val="888888"/>
              </a:buClr>
            </a:pPr>
            <a:r>
              <a:rPr lang="es-CO" sz="1300" b="1" dirty="0">
                <a:solidFill>
                  <a:srgbClr val="7B0000"/>
                </a:solidFill>
                <a:latin typeface="Verdana"/>
                <a:ea typeface="Verdana"/>
                <a:cs typeface="Verdana"/>
                <a:sym typeface="Verdana"/>
              </a:rPr>
              <a:t>C. BUSCADOR ESPECIALIZADO</a:t>
            </a:r>
          </a:p>
          <a:p>
            <a:pPr algn="just">
              <a:spcBef>
                <a:spcPts val="0"/>
              </a:spcBef>
              <a:buClr>
                <a:srgbClr val="888888"/>
              </a:buClr>
            </a:pPr>
            <a:r>
              <a:rPr lang="es-CO" sz="1300" dirty="0">
                <a:solidFill>
                  <a:srgbClr val="434343"/>
                </a:solidFill>
                <a:latin typeface="Verdana"/>
                <a:ea typeface="Verdana"/>
                <a:cs typeface="Verdana"/>
                <a:sym typeface="Verdana"/>
              </a:rPr>
              <a:t>https://</a:t>
            </a:r>
            <a:r>
              <a:rPr lang="es-CO" sz="1300" dirty="0" err="1">
                <a:solidFill>
                  <a:srgbClr val="434343"/>
                </a:solidFill>
                <a:latin typeface="Verdana"/>
                <a:ea typeface="Verdana"/>
                <a:cs typeface="Verdana"/>
                <a:sym typeface="Verdana"/>
              </a:rPr>
              <a:t>cendar.artesaniasdecolombia.com.co</a:t>
            </a:r>
            <a:r>
              <a:rPr lang="es-CO" sz="1300" dirty="0">
                <a:solidFill>
                  <a:srgbClr val="434343"/>
                </a:solidFill>
                <a:latin typeface="Verdana"/>
                <a:ea typeface="Verdana"/>
                <a:cs typeface="Verdana"/>
                <a:sym typeface="Verdana"/>
              </a:rPr>
              <a:t>/</a:t>
            </a:r>
          </a:p>
          <a:p>
            <a:pPr algn="just">
              <a:spcBef>
                <a:spcPts val="0"/>
              </a:spcBef>
              <a:buClr>
                <a:srgbClr val="888888"/>
              </a:buClr>
            </a:pPr>
            <a:endParaRPr lang="es-CO" sz="1300" dirty="0">
              <a:solidFill>
                <a:srgbClr val="434343"/>
              </a:solidFill>
              <a:latin typeface="Verdana"/>
              <a:ea typeface="Verdana"/>
              <a:cs typeface="Verdana"/>
              <a:sym typeface="Verdana"/>
            </a:endParaRPr>
          </a:p>
          <a:p>
            <a:pPr algn="just">
              <a:spcBef>
                <a:spcPts val="0"/>
              </a:spcBef>
              <a:buClr>
                <a:srgbClr val="888888"/>
              </a:buClr>
            </a:pPr>
            <a:r>
              <a:rPr lang="es-CO" sz="1300" b="1" dirty="0">
                <a:solidFill>
                  <a:srgbClr val="7B0000"/>
                </a:solidFill>
                <a:latin typeface="Verdana"/>
                <a:ea typeface="Verdana"/>
                <a:cs typeface="Verdana"/>
                <a:sym typeface="Verdana"/>
              </a:rPr>
              <a:t>D. REFERENCIA ESPECIALIZADA </a:t>
            </a:r>
          </a:p>
          <a:p>
            <a:pPr algn="just">
              <a:spcBef>
                <a:spcPts val="0"/>
              </a:spcBef>
              <a:buClr>
                <a:srgbClr val="888888"/>
              </a:buClr>
            </a:pPr>
            <a:r>
              <a:rPr lang="es-CO" sz="1300" dirty="0">
                <a:solidFill>
                  <a:srgbClr val="434343"/>
                </a:solidFill>
                <a:latin typeface="Verdana"/>
                <a:ea typeface="Verdana"/>
                <a:cs typeface="Verdana"/>
                <a:sym typeface="Verdana"/>
              </a:rPr>
              <a:t>Brindar el servicio de asesoría para la búsqueda y recuperación de información sobre el sector artesanal colombiano, tanto en fuentes internas como externas de forma especializada.</a:t>
            </a:r>
          </a:p>
          <a:p>
            <a:pPr algn="just">
              <a:spcBef>
                <a:spcPts val="0"/>
              </a:spcBef>
              <a:buClr>
                <a:srgbClr val="888888"/>
              </a:buClr>
            </a:pPr>
            <a:endParaRPr lang="es-CO" sz="1300" dirty="0">
              <a:solidFill>
                <a:srgbClr val="7B0000"/>
              </a:solidFill>
              <a:latin typeface="Verdana"/>
              <a:ea typeface="Verdana"/>
              <a:cs typeface="Verdana"/>
              <a:sym typeface="Verdana"/>
            </a:endParaRPr>
          </a:p>
          <a:p>
            <a:pPr algn="just">
              <a:spcBef>
                <a:spcPts val="0"/>
              </a:spcBef>
              <a:buClr>
                <a:srgbClr val="888888"/>
              </a:buClr>
            </a:pPr>
            <a:r>
              <a:rPr lang="es-CO" sz="1300" b="1" dirty="0">
                <a:solidFill>
                  <a:srgbClr val="7B0000"/>
                </a:solidFill>
                <a:latin typeface="Verdana"/>
                <a:ea typeface="Verdana"/>
                <a:cs typeface="Verdana"/>
                <a:sym typeface="Verdana"/>
              </a:rPr>
              <a:t>E. MATERIOTECA </a:t>
            </a:r>
          </a:p>
          <a:p>
            <a:pPr algn="just">
              <a:spcBef>
                <a:spcPts val="0"/>
              </a:spcBef>
              <a:buClr>
                <a:srgbClr val="888888"/>
              </a:buClr>
            </a:pPr>
            <a:r>
              <a:rPr lang="es-CO" sz="1300" dirty="0">
                <a:solidFill>
                  <a:srgbClr val="434343"/>
                </a:solidFill>
                <a:latin typeface="Verdana"/>
                <a:ea typeface="Verdana"/>
                <a:cs typeface="Verdana"/>
                <a:sym typeface="Verdana"/>
              </a:rPr>
              <a:t>Contiene la colección de muestras físicas de las especies de materias primas utilizadas para la artesanía. </a:t>
            </a:r>
          </a:p>
          <a:p>
            <a:pPr algn="just">
              <a:spcBef>
                <a:spcPts val="0"/>
              </a:spcBef>
              <a:buClr>
                <a:srgbClr val="888888"/>
              </a:buClr>
            </a:pPr>
            <a:endParaRPr lang="es-CO" sz="1500" dirty="0">
              <a:solidFill>
                <a:srgbClr val="434343"/>
              </a:solidFill>
              <a:latin typeface="Verdana"/>
              <a:ea typeface="Verdana"/>
              <a:cs typeface="Verdana"/>
              <a:sym typeface="Verdana"/>
            </a:endParaRPr>
          </a:p>
          <a:p>
            <a:pPr algn="just">
              <a:spcBef>
                <a:spcPts val="0"/>
              </a:spcBef>
              <a:buClr>
                <a:srgbClr val="888888"/>
              </a:buClr>
            </a:pPr>
            <a:endParaRPr lang="es-CO" sz="1600" dirty="0">
              <a:solidFill>
                <a:srgbClr val="434343"/>
              </a:solidFill>
            </a:endParaRPr>
          </a:p>
        </p:txBody>
      </p:sp>
      <p:sp>
        <p:nvSpPr>
          <p:cNvPr id="7" name="CuadroTexto 6">
            <a:extLst>
              <a:ext uri="{FF2B5EF4-FFF2-40B4-BE49-F238E27FC236}">
                <a16:creationId xmlns:a16="http://schemas.microsoft.com/office/drawing/2014/main" id="{4B8B31BB-5155-2C4B-21A8-263BBF9BF63C}"/>
              </a:ext>
            </a:extLst>
          </p:cNvPr>
          <p:cNvSpPr txBox="1"/>
          <p:nvPr/>
        </p:nvSpPr>
        <p:spPr>
          <a:xfrm>
            <a:off x="-535543" y="5662162"/>
            <a:ext cx="4860930" cy="1164806"/>
          </a:xfrm>
          <a:prstGeom prst="rect">
            <a:avLst/>
          </a:prstGeom>
          <a:noFill/>
        </p:spPr>
        <p:txBody>
          <a:bodyPr wrap="square">
            <a:spAutoFit/>
          </a:bodyPr>
          <a:lstStyle/>
          <a:p>
            <a:pPr marL="540385">
              <a:lnSpc>
                <a:spcPct val="115000"/>
              </a:lnSpc>
            </a:pPr>
            <a:r>
              <a:rPr lang="es-CO" sz="1200" b="1" dirty="0">
                <a:solidFill>
                  <a:schemeClr val="bg1"/>
                </a:solidFill>
                <a:latin typeface="Verdana"/>
                <a:ea typeface="Verdana"/>
                <a:cs typeface="Verdana"/>
                <a:sym typeface="Verdana"/>
              </a:rPr>
              <a:t>Información: María Gabriela </a:t>
            </a:r>
            <a:r>
              <a:rPr lang="es-CO" sz="1200" b="1" dirty="0" err="1">
                <a:solidFill>
                  <a:schemeClr val="bg1"/>
                </a:solidFill>
                <a:latin typeface="Verdana"/>
                <a:ea typeface="Verdana"/>
                <a:cs typeface="Verdana"/>
                <a:sym typeface="Verdana"/>
              </a:rPr>
              <a:t>Corradine</a:t>
            </a:r>
            <a:r>
              <a:rPr lang="es-CO" sz="1200" b="1" dirty="0">
                <a:solidFill>
                  <a:schemeClr val="bg1"/>
                </a:solidFill>
                <a:latin typeface="Verdana"/>
                <a:ea typeface="Verdana"/>
                <a:cs typeface="Verdana"/>
                <a:sym typeface="Verdana"/>
              </a:rPr>
              <a:t> / Johana Charry</a:t>
            </a:r>
            <a:endParaRPr lang="es-CO" sz="1200" dirty="0">
              <a:solidFill>
                <a:schemeClr val="bg1"/>
              </a:solidFill>
              <a:latin typeface="Verdana"/>
              <a:ea typeface="Verdana"/>
              <a:cs typeface="Verdana"/>
              <a:sym typeface="Verdana"/>
            </a:endParaRPr>
          </a:p>
          <a:p>
            <a:pPr marL="540385">
              <a:lnSpc>
                <a:spcPct val="115000"/>
              </a:lnSpc>
            </a:pPr>
            <a:r>
              <a:rPr lang="es-CO" sz="1200" dirty="0">
                <a:solidFill>
                  <a:schemeClr val="bg1"/>
                </a:solidFill>
                <a:latin typeface="Verdana"/>
                <a:ea typeface="Verdana"/>
                <a:cs typeface="Verdana"/>
                <a:sym typeface="Verdana"/>
              </a:rPr>
              <a:t>Línea telefónica +57 305 772 7539 </a:t>
            </a:r>
            <a:r>
              <a:rPr lang="es-CO" sz="1200" dirty="0" err="1">
                <a:solidFill>
                  <a:schemeClr val="bg1"/>
                </a:solidFill>
                <a:latin typeface="Verdana"/>
                <a:ea typeface="Verdana"/>
                <a:cs typeface="Verdana"/>
                <a:sym typeface="Verdana"/>
              </a:rPr>
              <a:t>Correo:cendar@artesaniasdecolombia.com.co</a:t>
            </a:r>
            <a:endParaRPr lang="es-CO" sz="1200" dirty="0">
              <a:solidFill>
                <a:schemeClr val="bg1"/>
              </a:solidFill>
              <a:latin typeface="Verdana"/>
              <a:ea typeface="Verdana"/>
              <a:cs typeface="Verdana"/>
              <a:sym typeface="Verdana"/>
            </a:endParaRPr>
          </a:p>
          <a:p>
            <a:pPr marL="540385">
              <a:lnSpc>
                <a:spcPct val="115000"/>
              </a:lnSpc>
            </a:pPr>
            <a:endParaRPr lang="es-CO" dirty="0">
              <a:solidFill>
                <a:schemeClr val="bg1"/>
              </a:solidFill>
              <a:latin typeface="Verdana"/>
              <a:ea typeface="Verdana"/>
              <a:cs typeface="Verdana"/>
              <a:sym typeface="Verdana"/>
            </a:endParaRPr>
          </a:p>
        </p:txBody>
      </p:sp>
      <p:pic>
        <p:nvPicPr>
          <p:cNvPr id="3" name="Imagen 2">
            <a:extLst>
              <a:ext uri="{FF2B5EF4-FFF2-40B4-BE49-F238E27FC236}">
                <a16:creationId xmlns:a16="http://schemas.microsoft.com/office/drawing/2014/main" id="{C45B868F-6428-1035-A7AE-5BFE8897AF55}"/>
              </a:ext>
            </a:extLst>
          </p:cNvPr>
          <p:cNvPicPr>
            <a:picLocks noChangeAspect="1"/>
          </p:cNvPicPr>
          <p:nvPr/>
        </p:nvPicPr>
        <p:blipFill>
          <a:blip r:embed="rId5"/>
          <a:stretch>
            <a:fillRect/>
          </a:stretch>
        </p:blipFill>
        <p:spPr>
          <a:xfrm>
            <a:off x="562706" y="449749"/>
            <a:ext cx="3912865" cy="4895974"/>
          </a:xfrm>
          <a:prstGeom prst="rect">
            <a:avLst/>
          </a:prstGeom>
        </p:spPr>
      </p:pic>
    </p:spTree>
    <p:extLst>
      <p:ext uri="{BB962C8B-B14F-4D97-AF65-F5344CB8AC3E}">
        <p14:creationId xmlns:p14="http://schemas.microsoft.com/office/powerpoint/2010/main" val="154789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11ec727162_0_90"/>
          <p:cNvSpPr/>
          <p:nvPr/>
        </p:nvSpPr>
        <p:spPr>
          <a:xfrm>
            <a:off x="1" y="0"/>
            <a:ext cx="4269032"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21" name="Google Shape;221;g211ec727162_0_90"/>
          <p:cNvSpPr txBox="1">
            <a:spLocks noGrp="1"/>
          </p:cNvSpPr>
          <p:nvPr>
            <p:ph type="title" idx="4294967295"/>
          </p:nvPr>
        </p:nvSpPr>
        <p:spPr>
          <a:xfrm>
            <a:off x="4931234" y="810218"/>
            <a:ext cx="7080739" cy="5274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6000"/>
              <a:buFont typeface="Verdana"/>
              <a:buNone/>
            </a:pPr>
            <a:r>
              <a:rPr lang="es-CO" sz="1800" b="1" dirty="0">
                <a:solidFill>
                  <a:srgbClr val="932D46"/>
                </a:solidFill>
              </a:rPr>
              <a:t>7. GENERACIÓN DE OPORTUNIDADES COMERCIALES </a:t>
            </a:r>
            <a:endParaRPr sz="1800" b="1" dirty="0">
              <a:solidFill>
                <a:srgbClr val="932D46"/>
              </a:solidFill>
            </a:endParaRPr>
          </a:p>
        </p:txBody>
      </p:sp>
      <p:sp>
        <p:nvSpPr>
          <p:cNvPr id="222" name="Google Shape;222;g211ec727162_0_90"/>
          <p:cNvSpPr txBox="1">
            <a:spLocks noGrp="1"/>
          </p:cNvSpPr>
          <p:nvPr>
            <p:ph type="body" idx="4294967295"/>
          </p:nvPr>
        </p:nvSpPr>
        <p:spPr>
          <a:xfrm>
            <a:off x="5111261" y="1558790"/>
            <a:ext cx="6408343" cy="937115"/>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rgbClr val="888888"/>
              </a:buClr>
              <a:buSzPts val="2400"/>
              <a:buNone/>
            </a:pPr>
            <a:r>
              <a:rPr lang="es-CO" sz="1500" dirty="0">
                <a:solidFill>
                  <a:srgbClr val="434343"/>
                </a:solidFill>
              </a:rPr>
              <a:t>Busca facilitar oportunidades comerciales para incrementar los ingresos de los artesanos colombianos en espacios como:</a:t>
            </a:r>
          </a:p>
        </p:txBody>
      </p:sp>
      <p:pic>
        <p:nvPicPr>
          <p:cNvPr id="223" name="Google Shape;223;g211ec727162_0_90"/>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24" name="Google Shape;224;g211ec727162_0_90"/>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7" name="CuadroTexto 6">
            <a:extLst>
              <a:ext uri="{FF2B5EF4-FFF2-40B4-BE49-F238E27FC236}">
                <a16:creationId xmlns:a16="http://schemas.microsoft.com/office/drawing/2014/main" id="{4B8B31BB-5155-2C4B-21A8-263BBF9BF63C}"/>
              </a:ext>
            </a:extLst>
          </p:cNvPr>
          <p:cNvSpPr txBox="1"/>
          <p:nvPr/>
        </p:nvSpPr>
        <p:spPr>
          <a:xfrm>
            <a:off x="-593727" y="5161159"/>
            <a:ext cx="5048495" cy="1377172"/>
          </a:xfrm>
          <a:prstGeom prst="rect">
            <a:avLst/>
          </a:prstGeom>
          <a:noFill/>
        </p:spPr>
        <p:txBody>
          <a:bodyPr wrap="square">
            <a:spAutoFit/>
          </a:bodyPr>
          <a:lstStyle/>
          <a:p>
            <a:pPr marL="540385">
              <a:lnSpc>
                <a:spcPct val="115000"/>
              </a:lnSpc>
            </a:pPr>
            <a:r>
              <a:rPr lang="es-CO" sz="1200" b="1" dirty="0">
                <a:solidFill>
                  <a:schemeClr val="bg1"/>
                </a:solidFill>
                <a:latin typeface="Verdana"/>
                <a:ea typeface="Verdana"/>
                <a:cs typeface="Verdana"/>
                <a:sym typeface="Verdana"/>
              </a:rPr>
              <a:t>Información: Ángela María Merchán / Jessica Natalia Cubillos Gutiérrez </a:t>
            </a:r>
          </a:p>
          <a:p>
            <a:pPr marL="540385">
              <a:lnSpc>
                <a:spcPct val="115000"/>
              </a:lnSpc>
            </a:pPr>
            <a:r>
              <a:rPr lang="es-CO" sz="1200" dirty="0">
                <a:solidFill>
                  <a:schemeClr val="bg1"/>
                </a:solidFill>
                <a:latin typeface="Verdana"/>
                <a:ea typeface="Verdana"/>
                <a:cs typeface="Verdana"/>
                <a:sym typeface="Verdana"/>
              </a:rPr>
              <a:t>Línea telefónica +57 305 772 7539 </a:t>
            </a:r>
          </a:p>
          <a:p>
            <a:pPr marL="540385">
              <a:lnSpc>
                <a:spcPct val="115000"/>
              </a:lnSpc>
            </a:pPr>
            <a:r>
              <a:rPr lang="es-CO" sz="1200" dirty="0">
                <a:solidFill>
                  <a:schemeClr val="bg1"/>
                </a:solidFill>
                <a:latin typeface="Verdana"/>
                <a:ea typeface="Verdana"/>
                <a:cs typeface="Verdana"/>
                <a:sym typeface="Verdana"/>
              </a:rPr>
              <a:t>Correo: </a:t>
            </a:r>
            <a:r>
              <a:rPr lang="es-CO" sz="1200" dirty="0" err="1">
                <a:solidFill>
                  <a:schemeClr val="bg1"/>
                </a:solidFill>
                <a:latin typeface="Verdana"/>
                <a:ea typeface="Verdana"/>
                <a:cs typeface="Verdana"/>
                <a:sym typeface="Verdana"/>
              </a:rPr>
              <a:t>amerchan@artesaniasdecolombia.com.co</a:t>
            </a:r>
            <a:r>
              <a:rPr lang="es-CO" sz="1200" dirty="0">
                <a:solidFill>
                  <a:schemeClr val="bg1"/>
                </a:solidFill>
                <a:latin typeface="Verdana"/>
                <a:ea typeface="Verdana"/>
                <a:cs typeface="Verdana"/>
                <a:sym typeface="Verdana"/>
              </a:rPr>
              <a:t> </a:t>
            </a:r>
          </a:p>
          <a:p>
            <a:pPr marL="540385">
              <a:lnSpc>
                <a:spcPct val="115000"/>
              </a:lnSpc>
            </a:pPr>
            <a:r>
              <a:rPr lang="es-CO" sz="1200" dirty="0" err="1">
                <a:solidFill>
                  <a:schemeClr val="bg1"/>
                </a:solidFill>
                <a:latin typeface="Verdana"/>
                <a:ea typeface="Verdana"/>
                <a:cs typeface="Verdana"/>
                <a:sym typeface="Verdana"/>
              </a:rPr>
              <a:t>jcubillos@artesaniasdecolombia.com.co</a:t>
            </a:r>
            <a:endParaRPr lang="es-CO" b="1" dirty="0">
              <a:solidFill>
                <a:schemeClr val="bg1"/>
              </a:solidFill>
              <a:latin typeface="Verdana"/>
              <a:ea typeface="Verdana"/>
              <a:cs typeface="Verdana"/>
              <a:sym typeface="Verdana"/>
            </a:endParaRPr>
          </a:p>
          <a:p>
            <a:pPr marL="540385">
              <a:lnSpc>
                <a:spcPct val="115000"/>
              </a:lnSpc>
            </a:pPr>
            <a:endParaRPr lang="es-CO" dirty="0">
              <a:solidFill>
                <a:schemeClr val="bg1"/>
              </a:solidFill>
              <a:latin typeface="Verdana"/>
              <a:ea typeface="Verdana"/>
              <a:cs typeface="Verdana"/>
              <a:sym typeface="Verdana"/>
            </a:endParaRPr>
          </a:p>
        </p:txBody>
      </p:sp>
      <p:sp>
        <p:nvSpPr>
          <p:cNvPr id="2" name="CuadroTexto 1">
            <a:extLst>
              <a:ext uri="{FF2B5EF4-FFF2-40B4-BE49-F238E27FC236}">
                <a16:creationId xmlns:a16="http://schemas.microsoft.com/office/drawing/2014/main" id="{41DA00A0-40AD-3005-3781-5FB774131714}"/>
              </a:ext>
            </a:extLst>
          </p:cNvPr>
          <p:cNvSpPr txBox="1"/>
          <p:nvPr/>
        </p:nvSpPr>
        <p:spPr>
          <a:xfrm>
            <a:off x="5423604" y="2653506"/>
            <a:ext cx="6096000" cy="2277547"/>
          </a:xfrm>
          <a:prstGeom prst="rect">
            <a:avLst/>
          </a:prstGeom>
          <a:noFill/>
        </p:spPr>
        <p:txBody>
          <a:bodyPr wrap="square">
            <a:spAutoFit/>
          </a:bodyPr>
          <a:lstStyle/>
          <a:p>
            <a:r>
              <a:rPr lang="es-ES" b="1" dirty="0">
                <a:solidFill>
                  <a:srgbClr val="7B0000"/>
                </a:solidFill>
                <a:latin typeface="Verdana"/>
                <a:ea typeface="Verdana"/>
                <a:cs typeface="Verdana"/>
                <a:sym typeface="Verdana"/>
              </a:rPr>
              <a:t>a. </a:t>
            </a:r>
            <a:r>
              <a:rPr lang="es-ES" dirty="0">
                <a:solidFill>
                  <a:srgbClr val="434343"/>
                </a:solidFill>
                <a:latin typeface="Verdana"/>
                <a:ea typeface="Verdana"/>
                <a:cs typeface="Verdana"/>
                <a:sym typeface="Verdana"/>
              </a:rPr>
              <a:t>Ferias organizadas</a:t>
            </a:r>
          </a:p>
          <a:p>
            <a:endParaRPr lang="es-ES" dirty="0">
              <a:solidFill>
                <a:srgbClr val="434343"/>
              </a:solidFill>
              <a:latin typeface="Verdana"/>
              <a:ea typeface="Verdana"/>
              <a:cs typeface="Verdana"/>
              <a:sym typeface="Verdana"/>
            </a:endParaRPr>
          </a:p>
          <a:p>
            <a:r>
              <a:rPr lang="es-ES" b="1" dirty="0">
                <a:solidFill>
                  <a:srgbClr val="7B0000"/>
                </a:solidFill>
                <a:latin typeface="Verdana"/>
                <a:ea typeface="Verdana"/>
                <a:cs typeface="Verdana"/>
                <a:sym typeface="Verdana"/>
              </a:rPr>
              <a:t>b. </a:t>
            </a:r>
            <a:r>
              <a:rPr lang="es-ES" dirty="0">
                <a:solidFill>
                  <a:srgbClr val="434343"/>
                </a:solidFill>
                <a:latin typeface="Verdana"/>
                <a:ea typeface="Verdana"/>
                <a:cs typeface="Verdana"/>
                <a:sym typeface="Verdana"/>
              </a:rPr>
              <a:t>Ferias territoriales</a:t>
            </a:r>
          </a:p>
          <a:p>
            <a:endParaRPr lang="es-ES" dirty="0">
              <a:solidFill>
                <a:srgbClr val="434343"/>
              </a:solidFill>
              <a:latin typeface="Verdana"/>
              <a:ea typeface="Verdana"/>
              <a:cs typeface="Verdana"/>
              <a:sym typeface="Verdana"/>
            </a:endParaRPr>
          </a:p>
          <a:p>
            <a:r>
              <a:rPr lang="es-ES" b="1" dirty="0">
                <a:solidFill>
                  <a:srgbClr val="7B0000"/>
                </a:solidFill>
                <a:latin typeface="Verdana"/>
                <a:ea typeface="Verdana"/>
                <a:cs typeface="Verdana"/>
                <a:sym typeface="Verdana"/>
              </a:rPr>
              <a:t>c. </a:t>
            </a:r>
            <a:r>
              <a:rPr lang="es-ES" dirty="0">
                <a:solidFill>
                  <a:srgbClr val="434343"/>
                </a:solidFill>
                <a:latin typeface="Verdana"/>
                <a:ea typeface="Verdana"/>
                <a:cs typeface="Verdana"/>
                <a:sym typeface="Verdana"/>
              </a:rPr>
              <a:t>Tiendas de promoción</a:t>
            </a:r>
          </a:p>
          <a:p>
            <a:endParaRPr lang="es-ES" dirty="0">
              <a:solidFill>
                <a:srgbClr val="434343"/>
              </a:solidFill>
              <a:latin typeface="Verdana"/>
              <a:ea typeface="Verdana"/>
              <a:cs typeface="Verdana"/>
              <a:sym typeface="Verdana"/>
            </a:endParaRPr>
          </a:p>
          <a:p>
            <a:r>
              <a:rPr lang="es-ES" b="1" dirty="0">
                <a:solidFill>
                  <a:srgbClr val="7B0000"/>
                </a:solidFill>
                <a:latin typeface="Verdana"/>
                <a:ea typeface="Verdana"/>
                <a:cs typeface="Verdana"/>
                <a:sym typeface="Verdana"/>
              </a:rPr>
              <a:t>d. </a:t>
            </a:r>
            <a:r>
              <a:rPr lang="es-ES" dirty="0">
                <a:solidFill>
                  <a:srgbClr val="434343"/>
                </a:solidFill>
                <a:latin typeface="Verdana"/>
                <a:ea typeface="Verdana"/>
                <a:cs typeface="Verdana"/>
                <a:sym typeface="Verdana"/>
              </a:rPr>
              <a:t>Ventas institucionales</a:t>
            </a:r>
          </a:p>
          <a:p>
            <a:endParaRPr lang="es-ES" dirty="0">
              <a:solidFill>
                <a:srgbClr val="434343"/>
              </a:solidFill>
              <a:latin typeface="Verdana"/>
              <a:ea typeface="Verdana"/>
              <a:cs typeface="Verdana"/>
              <a:sym typeface="Verdana"/>
            </a:endParaRPr>
          </a:p>
          <a:p>
            <a:r>
              <a:rPr lang="es-ES" b="1" dirty="0">
                <a:solidFill>
                  <a:srgbClr val="7B0000"/>
                </a:solidFill>
                <a:latin typeface="Verdana"/>
                <a:ea typeface="Verdana"/>
                <a:cs typeface="Verdana"/>
                <a:sym typeface="Verdana"/>
              </a:rPr>
              <a:t>e. </a:t>
            </a:r>
            <a:r>
              <a:rPr lang="es-ES" dirty="0">
                <a:solidFill>
                  <a:srgbClr val="434343"/>
                </a:solidFill>
                <a:latin typeface="Verdana"/>
                <a:ea typeface="Verdana"/>
                <a:cs typeface="Verdana"/>
                <a:sym typeface="Verdana"/>
              </a:rPr>
              <a:t>Ruedas de negocios</a:t>
            </a:r>
          </a:p>
          <a:p>
            <a:endParaRPr lang="es-ES" sz="1600" b="1" dirty="0">
              <a:solidFill>
                <a:srgbClr val="5C0000"/>
              </a:solidFill>
              <a:latin typeface="Verdana"/>
              <a:ea typeface="Verdana"/>
              <a:cs typeface="Verdana"/>
              <a:sym typeface="Verdana"/>
            </a:endParaRPr>
          </a:p>
        </p:txBody>
      </p:sp>
      <p:pic>
        <p:nvPicPr>
          <p:cNvPr id="6" name="Imagen 5">
            <a:extLst>
              <a:ext uri="{FF2B5EF4-FFF2-40B4-BE49-F238E27FC236}">
                <a16:creationId xmlns:a16="http://schemas.microsoft.com/office/drawing/2014/main" id="{AC325D26-BC2C-E9A7-0CF4-DFFBC4F8734A}"/>
              </a:ext>
            </a:extLst>
          </p:cNvPr>
          <p:cNvPicPr>
            <a:picLocks noChangeAspect="1"/>
          </p:cNvPicPr>
          <p:nvPr/>
        </p:nvPicPr>
        <p:blipFill>
          <a:blip r:embed="rId5"/>
          <a:stretch>
            <a:fillRect/>
          </a:stretch>
        </p:blipFill>
        <p:spPr>
          <a:xfrm>
            <a:off x="254120" y="422031"/>
            <a:ext cx="4294098" cy="4645269"/>
          </a:xfrm>
          <a:prstGeom prst="rect">
            <a:avLst/>
          </a:prstGeom>
        </p:spPr>
      </p:pic>
    </p:spTree>
    <p:extLst>
      <p:ext uri="{BB962C8B-B14F-4D97-AF65-F5344CB8AC3E}">
        <p14:creationId xmlns:p14="http://schemas.microsoft.com/office/powerpoint/2010/main" val="423452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11ec727162_0_90"/>
          <p:cNvSpPr/>
          <p:nvPr/>
        </p:nvSpPr>
        <p:spPr>
          <a:xfrm>
            <a:off x="1" y="0"/>
            <a:ext cx="4269032"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21" name="Google Shape;221;g211ec727162_0_90"/>
          <p:cNvSpPr txBox="1">
            <a:spLocks noGrp="1"/>
          </p:cNvSpPr>
          <p:nvPr>
            <p:ph type="title" idx="4294967295"/>
          </p:nvPr>
        </p:nvSpPr>
        <p:spPr>
          <a:xfrm>
            <a:off x="5111261" y="718725"/>
            <a:ext cx="7080739" cy="5274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6000"/>
              <a:buFont typeface="Verdana"/>
              <a:buNone/>
            </a:pPr>
            <a:br>
              <a:rPr lang="es-CO" sz="1700" b="1" dirty="0">
                <a:solidFill>
                  <a:srgbClr val="932D46"/>
                </a:solidFill>
              </a:rPr>
            </a:br>
            <a:br>
              <a:rPr lang="es-CO" sz="1700" b="1" dirty="0">
                <a:solidFill>
                  <a:srgbClr val="932D46"/>
                </a:solidFill>
              </a:rPr>
            </a:br>
            <a:r>
              <a:rPr lang="es-CO" sz="1700" b="1" dirty="0">
                <a:solidFill>
                  <a:srgbClr val="932D46"/>
                </a:solidFill>
              </a:rPr>
              <a:t>8. FOMENTO Y DIFUSIÓN</a:t>
            </a:r>
          </a:p>
        </p:txBody>
      </p:sp>
      <p:sp>
        <p:nvSpPr>
          <p:cNvPr id="222" name="Google Shape;222;g211ec727162_0_90"/>
          <p:cNvSpPr txBox="1">
            <a:spLocks noGrp="1"/>
          </p:cNvSpPr>
          <p:nvPr>
            <p:ph type="body" idx="4294967295"/>
          </p:nvPr>
        </p:nvSpPr>
        <p:spPr>
          <a:xfrm>
            <a:off x="5111261" y="1558790"/>
            <a:ext cx="6408343" cy="937115"/>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50000"/>
              </a:lnSpc>
              <a:spcBef>
                <a:spcPts val="0"/>
              </a:spcBef>
              <a:spcAft>
                <a:spcPts val="0"/>
              </a:spcAft>
              <a:buClr>
                <a:srgbClr val="888888"/>
              </a:buClr>
              <a:buSzPts val="2400"/>
              <a:buNone/>
            </a:pPr>
            <a:r>
              <a:rPr lang="es-CO" sz="1600" dirty="0">
                <a:solidFill>
                  <a:srgbClr val="434343"/>
                </a:solidFill>
              </a:rPr>
              <a:t>Fomenta y difunde los saberes y creaciones de los artesanos colombianos en diferentes espacios de exhibición, tales como:</a:t>
            </a:r>
          </a:p>
        </p:txBody>
      </p:sp>
      <p:pic>
        <p:nvPicPr>
          <p:cNvPr id="223" name="Google Shape;223;g211ec727162_0_90"/>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24" name="Google Shape;224;g211ec727162_0_90"/>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7" name="CuadroTexto 6">
            <a:extLst>
              <a:ext uri="{FF2B5EF4-FFF2-40B4-BE49-F238E27FC236}">
                <a16:creationId xmlns:a16="http://schemas.microsoft.com/office/drawing/2014/main" id="{4B8B31BB-5155-2C4B-21A8-263BBF9BF63C}"/>
              </a:ext>
            </a:extLst>
          </p:cNvPr>
          <p:cNvSpPr txBox="1"/>
          <p:nvPr/>
        </p:nvSpPr>
        <p:spPr>
          <a:xfrm>
            <a:off x="-500277" y="5940252"/>
            <a:ext cx="5048495" cy="1447960"/>
          </a:xfrm>
          <a:prstGeom prst="rect">
            <a:avLst/>
          </a:prstGeom>
          <a:noFill/>
        </p:spPr>
        <p:txBody>
          <a:bodyPr wrap="square">
            <a:spAutoFit/>
          </a:bodyPr>
          <a:lstStyle/>
          <a:p>
            <a:pPr marL="540385">
              <a:lnSpc>
                <a:spcPct val="115000"/>
              </a:lnSpc>
            </a:pPr>
            <a:r>
              <a:rPr lang="es-CO" sz="1200" b="1" dirty="0">
                <a:solidFill>
                  <a:schemeClr val="bg1"/>
                </a:solidFill>
                <a:latin typeface="Verdana"/>
                <a:ea typeface="Verdana"/>
                <a:cs typeface="Verdana"/>
                <a:sym typeface="Verdana"/>
              </a:rPr>
              <a:t>Información: Adriana Parra</a:t>
            </a:r>
          </a:p>
          <a:p>
            <a:pPr marL="540385">
              <a:lnSpc>
                <a:spcPct val="115000"/>
              </a:lnSpc>
            </a:pPr>
            <a:r>
              <a:rPr lang="es-CO" sz="1200" dirty="0">
                <a:solidFill>
                  <a:schemeClr val="bg1"/>
                </a:solidFill>
                <a:latin typeface="Verdana"/>
                <a:ea typeface="Verdana"/>
                <a:cs typeface="Verdana"/>
                <a:sym typeface="Verdana"/>
              </a:rPr>
              <a:t>Línea telefónica +57 305 772 7539 </a:t>
            </a:r>
          </a:p>
          <a:p>
            <a:pPr marL="540385">
              <a:lnSpc>
                <a:spcPct val="115000"/>
              </a:lnSpc>
            </a:pPr>
            <a:r>
              <a:rPr lang="es-CO" sz="1200" dirty="0">
                <a:solidFill>
                  <a:schemeClr val="bg1"/>
                </a:solidFill>
                <a:latin typeface="Verdana"/>
                <a:ea typeface="Verdana"/>
                <a:cs typeface="Verdana"/>
                <a:sym typeface="Verdana"/>
              </a:rPr>
              <a:t>Correo: </a:t>
            </a:r>
            <a:r>
              <a:rPr lang="es-CO" sz="1200" dirty="0" err="1">
                <a:solidFill>
                  <a:schemeClr val="bg1"/>
                </a:solidFill>
                <a:latin typeface="Verdana"/>
                <a:ea typeface="Verdana"/>
                <a:cs typeface="Verdana"/>
                <a:sym typeface="Verdana"/>
              </a:rPr>
              <a:t>iparra@artesaniasdecolombia.com.co</a:t>
            </a:r>
            <a:endParaRPr lang="es-CO" sz="1200" dirty="0">
              <a:solidFill>
                <a:schemeClr val="bg1"/>
              </a:solidFill>
              <a:latin typeface="Verdana"/>
              <a:ea typeface="Verdana"/>
              <a:cs typeface="Verdana"/>
              <a:sym typeface="Verdana"/>
            </a:endParaRPr>
          </a:p>
          <a:p>
            <a:pPr marL="540385">
              <a:lnSpc>
                <a:spcPct val="115000"/>
              </a:lnSpc>
            </a:pPr>
            <a:endParaRPr lang="es-CO" b="1" dirty="0">
              <a:solidFill>
                <a:schemeClr val="bg1"/>
              </a:solidFill>
              <a:latin typeface="Verdana"/>
              <a:ea typeface="Verdana"/>
              <a:cs typeface="Verdana"/>
              <a:sym typeface="Verdana"/>
            </a:endParaRPr>
          </a:p>
          <a:p>
            <a:pPr marL="540385">
              <a:lnSpc>
                <a:spcPct val="115000"/>
              </a:lnSpc>
            </a:pPr>
            <a:endParaRPr lang="es-CO" b="1" dirty="0">
              <a:solidFill>
                <a:schemeClr val="bg1"/>
              </a:solidFill>
              <a:latin typeface="Verdana"/>
              <a:ea typeface="Verdana"/>
              <a:cs typeface="Verdana"/>
              <a:sym typeface="Verdana"/>
            </a:endParaRPr>
          </a:p>
          <a:p>
            <a:pPr marL="540385">
              <a:lnSpc>
                <a:spcPct val="115000"/>
              </a:lnSpc>
            </a:pPr>
            <a:endParaRPr lang="es-CO" dirty="0">
              <a:solidFill>
                <a:schemeClr val="bg1"/>
              </a:solidFill>
              <a:latin typeface="Verdana"/>
              <a:ea typeface="Verdana"/>
              <a:cs typeface="Verdana"/>
              <a:sym typeface="Verdana"/>
            </a:endParaRPr>
          </a:p>
        </p:txBody>
      </p:sp>
      <p:sp>
        <p:nvSpPr>
          <p:cNvPr id="2" name="CuadroTexto 1">
            <a:extLst>
              <a:ext uri="{FF2B5EF4-FFF2-40B4-BE49-F238E27FC236}">
                <a16:creationId xmlns:a16="http://schemas.microsoft.com/office/drawing/2014/main" id="{41DA00A0-40AD-3005-3781-5FB774131714}"/>
              </a:ext>
            </a:extLst>
          </p:cNvPr>
          <p:cNvSpPr txBox="1"/>
          <p:nvPr/>
        </p:nvSpPr>
        <p:spPr>
          <a:xfrm>
            <a:off x="5324425" y="2744665"/>
            <a:ext cx="6096000" cy="1738938"/>
          </a:xfrm>
          <a:prstGeom prst="rect">
            <a:avLst/>
          </a:prstGeom>
          <a:noFill/>
        </p:spPr>
        <p:txBody>
          <a:bodyPr wrap="square">
            <a:spAutoFit/>
          </a:bodyPr>
          <a:lstStyle/>
          <a:p>
            <a:pPr algn="just">
              <a:buClr>
                <a:srgbClr val="888888"/>
              </a:buClr>
              <a:buSzPts val="2400"/>
            </a:pPr>
            <a:r>
              <a:rPr lang="es-ES" sz="1500" dirty="0">
                <a:solidFill>
                  <a:srgbClr val="434343"/>
                </a:solidFill>
                <a:latin typeface="Verdana"/>
                <a:ea typeface="Verdana"/>
                <a:cs typeface="Verdana"/>
                <a:sym typeface="Verdana"/>
              </a:rPr>
              <a:t>- Eventos</a:t>
            </a:r>
          </a:p>
          <a:p>
            <a:pPr algn="just">
              <a:buClr>
                <a:srgbClr val="888888"/>
              </a:buClr>
              <a:buSzPts val="2400"/>
            </a:pPr>
            <a:endParaRPr lang="es-ES" sz="1500" dirty="0">
              <a:solidFill>
                <a:srgbClr val="434343"/>
              </a:solidFill>
              <a:latin typeface="Verdana"/>
              <a:ea typeface="Verdana"/>
              <a:cs typeface="Verdana"/>
              <a:sym typeface="Verdana"/>
            </a:endParaRPr>
          </a:p>
          <a:p>
            <a:pPr algn="just">
              <a:buClr>
                <a:srgbClr val="888888"/>
              </a:buClr>
              <a:buSzPts val="2400"/>
            </a:pPr>
            <a:r>
              <a:rPr lang="es-ES" sz="1500" dirty="0">
                <a:solidFill>
                  <a:srgbClr val="434343"/>
                </a:solidFill>
                <a:latin typeface="Verdana"/>
                <a:ea typeface="Verdana"/>
                <a:cs typeface="Verdana"/>
                <a:sym typeface="Verdana"/>
              </a:rPr>
              <a:t>- Talleres de demostración de oficio</a:t>
            </a:r>
          </a:p>
          <a:p>
            <a:pPr algn="just">
              <a:buClr>
                <a:srgbClr val="888888"/>
              </a:buClr>
              <a:buSzPts val="2400"/>
            </a:pPr>
            <a:endParaRPr lang="es-ES" sz="1500" dirty="0">
              <a:solidFill>
                <a:srgbClr val="434343"/>
              </a:solidFill>
              <a:latin typeface="Verdana"/>
              <a:ea typeface="Verdana"/>
              <a:cs typeface="Verdana"/>
              <a:sym typeface="Verdana"/>
            </a:endParaRPr>
          </a:p>
          <a:p>
            <a:pPr algn="just">
              <a:buClr>
                <a:srgbClr val="888888"/>
              </a:buClr>
              <a:buSzPts val="2400"/>
            </a:pPr>
            <a:r>
              <a:rPr lang="es-ES" sz="1500" dirty="0">
                <a:solidFill>
                  <a:srgbClr val="434343"/>
                </a:solidFill>
                <a:latin typeface="Verdana"/>
                <a:ea typeface="Verdana"/>
                <a:cs typeface="Verdana"/>
                <a:sym typeface="Verdana"/>
              </a:rPr>
              <a:t>- Encuentro de saberes</a:t>
            </a:r>
          </a:p>
          <a:p>
            <a:endParaRPr lang="es-ES" sz="1600" b="1" dirty="0">
              <a:solidFill>
                <a:srgbClr val="7B0000"/>
              </a:solidFill>
              <a:latin typeface="Verdana"/>
              <a:ea typeface="Verdana"/>
              <a:cs typeface="Verdana"/>
              <a:sym typeface="Verdana"/>
            </a:endParaRPr>
          </a:p>
          <a:p>
            <a:endParaRPr lang="es-ES" sz="1600" b="1" dirty="0">
              <a:solidFill>
                <a:srgbClr val="5C0000"/>
              </a:solidFill>
              <a:latin typeface="Verdana"/>
              <a:ea typeface="Verdana"/>
              <a:cs typeface="Verdana"/>
              <a:sym typeface="Verdana"/>
            </a:endParaRPr>
          </a:p>
        </p:txBody>
      </p:sp>
      <p:pic>
        <p:nvPicPr>
          <p:cNvPr id="4" name="Imagen 3">
            <a:extLst>
              <a:ext uri="{FF2B5EF4-FFF2-40B4-BE49-F238E27FC236}">
                <a16:creationId xmlns:a16="http://schemas.microsoft.com/office/drawing/2014/main" id="{A3010F7A-3B51-27FE-3C4E-A0995D461BE6}"/>
              </a:ext>
            </a:extLst>
          </p:cNvPr>
          <p:cNvPicPr>
            <a:picLocks noChangeAspect="1"/>
          </p:cNvPicPr>
          <p:nvPr/>
        </p:nvPicPr>
        <p:blipFill>
          <a:blip r:embed="rId5"/>
          <a:stretch>
            <a:fillRect/>
          </a:stretch>
        </p:blipFill>
        <p:spPr>
          <a:xfrm>
            <a:off x="281354" y="689725"/>
            <a:ext cx="4439445" cy="4984244"/>
          </a:xfrm>
          <a:prstGeom prst="rect">
            <a:avLst/>
          </a:prstGeom>
        </p:spPr>
      </p:pic>
    </p:spTree>
    <p:extLst>
      <p:ext uri="{BB962C8B-B14F-4D97-AF65-F5344CB8AC3E}">
        <p14:creationId xmlns:p14="http://schemas.microsoft.com/office/powerpoint/2010/main" val="60060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0"/>
          <p:cNvPicPr preferRelativeResize="0"/>
          <p:nvPr/>
        </p:nvPicPr>
        <p:blipFill rotWithShape="1">
          <a:blip r:embed="rId3">
            <a:alphaModFix/>
          </a:blip>
          <a:srcRect/>
          <a:stretch/>
        </p:blipFill>
        <p:spPr>
          <a:xfrm>
            <a:off x="3440825" y="2517550"/>
            <a:ext cx="2886673" cy="1822901"/>
          </a:xfrm>
          <a:prstGeom prst="rect">
            <a:avLst/>
          </a:prstGeom>
          <a:noFill/>
          <a:ln>
            <a:noFill/>
          </a:ln>
        </p:spPr>
      </p:pic>
      <p:pic>
        <p:nvPicPr>
          <p:cNvPr id="230" name="Google Shape;230;p10"/>
          <p:cNvPicPr preferRelativeResize="0"/>
          <p:nvPr/>
        </p:nvPicPr>
        <p:blipFill rotWithShape="1">
          <a:blip r:embed="rId4">
            <a:alphaModFix/>
          </a:blip>
          <a:srcRect/>
          <a:stretch/>
        </p:blipFill>
        <p:spPr>
          <a:xfrm>
            <a:off x="6928274" y="2517550"/>
            <a:ext cx="1822902" cy="18228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p:nvPr/>
        </p:nvSpPr>
        <p:spPr>
          <a:xfrm>
            <a:off x="1501223" y="1194003"/>
            <a:ext cx="8560904" cy="746194"/>
          </a:xfrm>
          <a:prstGeom prst="rect">
            <a:avLst/>
          </a:prstGeom>
          <a:noFill/>
          <a:ln>
            <a:noFill/>
          </a:ln>
        </p:spPr>
        <p:txBody>
          <a:bodyPr spcFirstLastPara="1" wrap="square" lIns="91425" tIns="45700" rIns="91425" bIns="45700" anchor="b" anchorCtr="0">
            <a:normAutofit fontScale="82500" lnSpcReduction="10000"/>
          </a:bodyPr>
          <a:lstStyle/>
          <a:p>
            <a:pPr marL="0" marR="0" lvl="0" indent="0" algn="ctr" rtl="0">
              <a:lnSpc>
                <a:spcPct val="90000"/>
              </a:lnSpc>
              <a:spcBef>
                <a:spcPts val="0"/>
              </a:spcBef>
              <a:spcAft>
                <a:spcPts val="0"/>
              </a:spcAft>
              <a:buClr>
                <a:schemeClr val="lt1"/>
              </a:buClr>
              <a:buSzPct val="100000"/>
              <a:buFont typeface="Verdana"/>
              <a:buNone/>
            </a:pPr>
            <a:r>
              <a:rPr lang="es-CO" sz="4800" b="1" i="0" u="none" strike="noStrike" cap="none" dirty="0">
                <a:solidFill>
                  <a:schemeClr val="lt1"/>
                </a:solidFill>
                <a:latin typeface="Verdana"/>
                <a:ea typeface="Verdana"/>
                <a:cs typeface="Verdana"/>
                <a:sym typeface="Verdana"/>
              </a:rPr>
              <a:t>PORTAFOLIO DE SERVICIOS</a:t>
            </a:r>
            <a:endParaRPr lang="es-CO" sz="1400" b="0" i="0" u="none" strike="noStrike" cap="none" dirty="0">
              <a:solidFill>
                <a:srgbClr val="000000"/>
              </a:solidFill>
              <a:latin typeface="Arial"/>
              <a:ea typeface="Arial"/>
              <a:cs typeface="Arial"/>
              <a:sym typeface="Arial"/>
            </a:endParaRPr>
          </a:p>
        </p:txBody>
      </p:sp>
      <p:pic>
        <p:nvPicPr>
          <p:cNvPr id="140" name="Google Shape;140;p2"/>
          <p:cNvPicPr preferRelativeResize="0"/>
          <p:nvPr/>
        </p:nvPicPr>
        <p:blipFill rotWithShape="1">
          <a:blip r:embed="rId3">
            <a:alphaModFix/>
          </a:blip>
          <a:srcRect t="91013"/>
          <a:stretch/>
        </p:blipFill>
        <p:spPr>
          <a:xfrm>
            <a:off x="4991310" y="6261739"/>
            <a:ext cx="2209380" cy="160233"/>
          </a:xfrm>
          <a:prstGeom prst="rect">
            <a:avLst/>
          </a:prstGeom>
          <a:noFill/>
          <a:ln>
            <a:noFill/>
          </a:ln>
        </p:spPr>
      </p:pic>
      <p:pic>
        <p:nvPicPr>
          <p:cNvPr id="141" name="Google Shape;141;p2"/>
          <p:cNvPicPr preferRelativeResize="0"/>
          <p:nvPr/>
        </p:nvPicPr>
        <p:blipFill rotWithShape="1">
          <a:blip r:embed="rId4">
            <a:alphaModFix amt="14000"/>
          </a:blip>
          <a:srcRect t="41584" b="12251"/>
          <a:stretch/>
        </p:blipFill>
        <p:spPr>
          <a:xfrm>
            <a:off x="0" y="0"/>
            <a:ext cx="12192000" cy="3134201"/>
          </a:xfrm>
          <a:prstGeom prst="rect">
            <a:avLst/>
          </a:prstGeom>
          <a:noFill/>
          <a:ln>
            <a:noFill/>
          </a:ln>
        </p:spPr>
      </p:pic>
      <p:sp>
        <p:nvSpPr>
          <p:cNvPr id="3" name="CuadroTexto 2">
            <a:extLst>
              <a:ext uri="{FF2B5EF4-FFF2-40B4-BE49-F238E27FC236}">
                <a16:creationId xmlns:a16="http://schemas.microsoft.com/office/drawing/2014/main" id="{611DBC6A-B718-E6BF-1CC4-B900E47D3E64}"/>
              </a:ext>
            </a:extLst>
          </p:cNvPr>
          <p:cNvSpPr txBox="1"/>
          <p:nvPr/>
        </p:nvSpPr>
        <p:spPr>
          <a:xfrm>
            <a:off x="172787" y="2137786"/>
            <a:ext cx="5923213" cy="1310039"/>
          </a:xfrm>
          <a:prstGeom prst="rect">
            <a:avLst/>
          </a:prstGeom>
          <a:noFill/>
        </p:spPr>
        <p:txBody>
          <a:bodyPr wrap="square">
            <a:spAutoFit/>
          </a:bodyPr>
          <a:lstStyle/>
          <a:p>
            <a:pPr marL="540385" marR="685165" algn="just">
              <a:lnSpc>
                <a:spcPct val="115000"/>
              </a:lnSpc>
              <a:spcAft>
                <a:spcPts val="0"/>
              </a:spcAft>
            </a:pPr>
            <a:r>
              <a:rPr lang="es-ES" sz="1400" dirty="0">
                <a:solidFill>
                  <a:schemeClr val="bg1"/>
                </a:solidFill>
                <a:effectLst/>
                <a:latin typeface="Arial" panose="020B0604020202020204" pitchFamily="34" charset="0"/>
                <a:ea typeface="Arial MT"/>
                <a:cs typeface="Arial MT"/>
              </a:rPr>
              <a:t>Artesanías de Colombia S.A. -BIC brinda 8 servicios, articulados a sus ejes estratégicos, a los componentes en los que desarrolla su operación y producto de la intervención de los procesos misionales en el territorio, a partir de las necesidades y expectativas identificadas:</a:t>
            </a:r>
            <a:endParaRPr lang="es-CO" sz="1200" dirty="0">
              <a:solidFill>
                <a:schemeClr val="bg1"/>
              </a:solidFill>
              <a:effectLst/>
              <a:latin typeface="Arial MT"/>
              <a:ea typeface="Arial MT"/>
              <a:cs typeface="Arial MT"/>
            </a:endParaRPr>
          </a:p>
        </p:txBody>
      </p:sp>
      <p:pic>
        <p:nvPicPr>
          <p:cNvPr id="4" name="Google Shape;147;g211fa34775c_0_15">
            <a:extLst>
              <a:ext uri="{FF2B5EF4-FFF2-40B4-BE49-F238E27FC236}">
                <a16:creationId xmlns:a16="http://schemas.microsoft.com/office/drawing/2014/main" id="{FD8454AD-8582-722F-16BC-4E50CBC5A5F7}"/>
              </a:ext>
            </a:extLst>
          </p:cNvPr>
          <p:cNvPicPr preferRelativeResize="0"/>
          <p:nvPr/>
        </p:nvPicPr>
        <p:blipFill rotWithShape="1">
          <a:blip r:embed="rId5">
            <a:alphaModFix/>
          </a:blip>
          <a:srcRect l="9530" t="30604" r="16707" b="2398"/>
          <a:stretch/>
        </p:blipFill>
        <p:spPr>
          <a:xfrm>
            <a:off x="4991310" y="1950218"/>
            <a:ext cx="7200689" cy="40580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11ec727162_0_24"/>
          <p:cNvSpPr txBox="1">
            <a:spLocks noGrp="1"/>
          </p:cNvSpPr>
          <p:nvPr>
            <p:ph type="title" idx="4294967295"/>
          </p:nvPr>
        </p:nvSpPr>
        <p:spPr>
          <a:xfrm>
            <a:off x="5104735" y="755594"/>
            <a:ext cx="6315689" cy="527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6000"/>
              <a:buFont typeface="Verdana"/>
              <a:buNone/>
            </a:pPr>
            <a:r>
              <a:rPr lang="es-CO" sz="2000" b="1" dirty="0">
                <a:solidFill>
                  <a:srgbClr val="932D46"/>
                </a:solidFill>
              </a:rPr>
              <a:t>1. FORTALECIMIENTO PSICOSOCIAL A TRAVÉS DE LA GESTIÓN SOCIAL INTEGRAL – GSI </a:t>
            </a:r>
            <a:endParaRPr sz="2000" b="1" dirty="0">
              <a:solidFill>
                <a:srgbClr val="932D46"/>
              </a:solidFill>
            </a:endParaRPr>
          </a:p>
        </p:txBody>
      </p:sp>
      <p:sp>
        <p:nvSpPr>
          <p:cNvPr id="200" name="Google Shape;200;g211ec727162_0_24"/>
          <p:cNvSpPr txBox="1">
            <a:spLocks noGrp="1"/>
          </p:cNvSpPr>
          <p:nvPr>
            <p:ph type="body" idx="4294967295"/>
          </p:nvPr>
        </p:nvSpPr>
        <p:spPr>
          <a:xfrm>
            <a:off x="5203207" y="1401717"/>
            <a:ext cx="6646140" cy="1271145"/>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50000"/>
              </a:lnSpc>
              <a:spcBef>
                <a:spcPts val="0"/>
              </a:spcBef>
              <a:spcAft>
                <a:spcPts val="0"/>
              </a:spcAft>
              <a:buClr>
                <a:srgbClr val="888888"/>
              </a:buClr>
              <a:buSzPts val="2400"/>
              <a:buNone/>
            </a:pPr>
            <a:r>
              <a:rPr lang="es-CO" sz="1400" dirty="0">
                <a:solidFill>
                  <a:srgbClr val="434343"/>
                </a:solidFill>
              </a:rPr>
              <a:t>Fortalecimiento psicosocial del artesano desde el SER para el mejoramiento de las capacidades productivas de las comunidades, con el fin de elevar su calidad de vida para impactar de manera positiva en su HACER, su comunidad y su territorio, en las dimensiones:</a:t>
            </a: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sz="1600" dirty="0">
              <a:solidFill>
                <a:srgbClr val="434343"/>
              </a:solidFill>
            </a:endParaRPr>
          </a:p>
        </p:txBody>
      </p:sp>
      <p:pic>
        <p:nvPicPr>
          <p:cNvPr id="201" name="Google Shape;201;g211ec727162_0_24"/>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02" name="Google Shape;202;g211ec727162_0_24"/>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203" name="Google Shape;203;g211ec727162_0_24"/>
          <p:cNvSpPr/>
          <p:nvPr/>
        </p:nvSpPr>
        <p:spPr>
          <a:xfrm>
            <a:off x="0" y="0"/>
            <a:ext cx="4517901"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04" name="Google Shape;204;g211ec727162_0_24"/>
          <p:cNvPicPr preferRelativeResize="0"/>
          <p:nvPr/>
        </p:nvPicPr>
        <p:blipFill rotWithShape="1">
          <a:blip r:embed="rId5">
            <a:alphaModFix/>
          </a:blip>
          <a:srcRect l="9964" t="8507" r="2773" b="22095"/>
          <a:stretch/>
        </p:blipFill>
        <p:spPr>
          <a:xfrm>
            <a:off x="680532" y="457258"/>
            <a:ext cx="4116392" cy="5146373"/>
          </a:xfrm>
          <a:prstGeom prst="rect">
            <a:avLst/>
          </a:prstGeom>
          <a:noFill/>
          <a:ln>
            <a:noFill/>
          </a:ln>
        </p:spPr>
      </p:pic>
      <p:sp>
        <p:nvSpPr>
          <p:cNvPr id="3" name="CuadroTexto 2">
            <a:extLst>
              <a:ext uri="{FF2B5EF4-FFF2-40B4-BE49-F238E27FC236}">
                <a16:creationId xmlns:a16="http://schemas.microsoft.com/office/drawing/2014/main" id="{8D208FF3-84FA-EA8F-2A24-D841FAD59D5F}"/>
              </a:ext>
            </a:extLst>
          </p:cNvPr>
          <p:cNvSpPr txBox="1"/>
          <p:nvPr/>
        </p:nvSpPr>
        <p:spPr>
          <a:xfrm>
            <a:off x="5092489" y="2791485"/>
            <a:ext cx="6855435" cy="2352119"/>
          </a:xfrm>
          <a:prstGeom prst="rect">
            <a:avLst/>
          </a:prstGeom>
          <a:noFill/>
        </p:spPr>
        <p:txBody>
          <a:bodyPr wrap="square" numCol="2">
            <a:spAutoFit/>
          </a:bodyPr>
          <a:lstStyle/>
          <a:p>
            <a:pPr marL="540385">
              <a:lnSpc>
                <a:spcPct val="115000"/>
              </a:lnSpc>
            </a:pPr>
            <a:r>
              <a:rPr lang="es-ES" sz="1300" dirty="0">
                <a:solidFill>
                  <a:srgbClr val="434343"/>
                </a:solidFill>
                <a:latin typeface="Verdana"/>
                <a:ea typeface="Verdana"/>
                <a:cs typeface="Verdana"/>
                <a:sym typeface="Verdana"/>
              </a:rPr>
              <a:t>- Personal-Emocional</a:t>
            </a:r>
            <a:endParaRPr lang="es-CO" sz="1300" dirty="0">
              <a:solidFill>
                <a:srgbClr val="434343"/>
              </a:solidFill>
              <a:latin typeface="Verdana"/>
              <a:ea typeface="Verdana"/>
              <a:cs typeface="Verdana"/>
              <a:sym typeface="Verdana"/>
            </a:endParaRPr>
          </a:p>
          <a:p>
            <a:pPr marL="540385">
              <a:lnSpc>
                <a:spcPct val="115000"/>
              </a:lnSpc>
            </a:pPr>
            <a:r>
              <a:rPr lang="es-ES" sz="1300" dirty="0">
                <a:solidFill>
                  <a:srgbClr val="434343"/>
                </a:solidFill>
                <a:latin typeface="Verdana"/>
                <a:ea typeface="Verdana"/>
                <a:cs typeface="Verdana"/>
                <a:sym typeface="Verdana"/>
              </a:rPr>
              <a:t>- Saberes y Conocimiento</a:t>
            </a:r>
            <a:endParaRPr lang="es-CO" sz="1300" dirty="0">
              <a:solidFill>
                <a:srgbClr val="434343"/>
              </a:solidFill>
              <a:latin typeface="Verdana"/>
              <a:ea typeface="Verdana"/>
              <a:cs typeface="Verdana"/>
              <a:sym typeface="Verdana"/>
            </a:endParaRPr>
          </a:p>
          <a:p>
            <a:pPr marL="540385">
              <a:lnSpc>
                <a:spcPct val="115000"/>
              </a:lnSpc>
            </a:pPr>
            <a:r>
              <a:rPr lang="es-ES" sz="1300" dirty="0">
                <a:solidFill>
                  <a:srgbClr val="434343"/>
                </a:solidFill>
                <a:latin typeface="Verdana"/>
                <a:ea typeface="Verdana"/>
                <a:cs typeface="Verdana"/>
                <a:sym typeface="Verdana"/>
              </a:rPr>
              <a:t>- Familiar</a:t>
            </a:r>
            <a:endParaRPr lang="es-CO" sz="1300" dirty="0">
              <a:solidFill>
                <a:srgbClr val="434343"/>
              </a:solidFill>
              <a:latin typeface="Verdana"/>
              <a:ea typeface="Verdana"/>
              <a:cs typeface="Verdana"/>
              <a:sym typeface="Verdana"/>
            </a:endParaRPr>
          </a:p>
          <a:p>
            <a:pPr marL="540385">
              <a:lnSpc>
                <a:spcPct val="115000"/>
              </a:lnSpc>
            </a:pPr>
            <a:r>
              <a:rPr lang="es-ES" sz="1300" dirty="0">
                <a:solidFill>
                  <a:srgbClr val="434343"/>
                </a:solidFill>
                <a:latin typeface="Verdana"/>
                <a:ea typeface="Verdana"/>
                <a:cs typeface="Verdana"/>
                <a:sym typeface="Verdana"/>
              </a:rPr>
              <a:t>- Salud física recreativa</a:t>
            </a:r>
          </a:p>
          <a:p>
            <a:pPr marL="540385">
              <a:lnSpc>
                <a:spcPct val="115000"/>
              </a:lnSpc>
            </a:pPr>
            <a:endParaRPr lang="es-ES" sz="1300" dirty="0">
              <a:solidFill>
                <a:srgbClr val="434343"/>
              </a:solidFill>
              <a:latin typeface="Verdana"/>
              <a:ea typeface="Verdana"/>
              <a:cs typeface="Verdana"/>
              <a:sym typeface="Verdana"/>
            </a:endParaRPr>
          </a:p>
          <a:p>
            <a:pPr marL="540385">
              <a:lnSpc>
                <a:spcPct val="115000"/>
              </a:lnSpc>
            </a:pPr>
            <a:endParaRPr lang="es-ES" sz="1300" dirty="0">
              <a:solidFill>
                <a:srgbClr val="434343"/>
              </a:solidFill>
              <a:latin typeface="Verdana"/>
              <a:ea typeface="Verdana"/>
              <a:cs typeface="Verdana"/>
              <a:sym typeface="Verdana"/>
            </a:endParaRPr>
          </a:p>
          <a:p>
            <a:pPr marL="540385">
              <a:lnSpc>
                <a:spcPct val="115000"/>
              </a:lnSpc>
            </a:pPr>
            <a:endParaRPr lang="es-ES" sz="1300" dirty="0">
              <a:solidFill>
                <a:srgbClr val="434343"/>
              </a:solidFill>
              <a:latin typeface="Verdana"/>
              <a:ea typeface="Verdana"/>
              <a:cs typeface="Verdana"/>
              <a:sym typeface="Verdana"/>
            </a:endParaRPr>
          </a:p>
          <a:p>
            <a:pPr marL="540385">
              <a:lnSpc>
                <a:spcPct val="115000"/>
              </a:lnSpc>
            </a:pPr>
            <a:endParaRPr lang="es-ES" sz="1300" dirty="0">
              <a:solidFill>
                <a:srgbClr val="434343"/>
              </a:solidFill>
              <a:latin typeface="Verdana"/>
              <a:ea typeface="Verdana"/>
              <a:cs typeface="Verdana"/>
              <a:sym typeface="Verdana"/>
            </a:endParaRPr>
          </a:p>
          <a:p>
            <a:pPr marL="540385">
              <a:lnSpc>
                <a:spcPct val="115000"/>
              </a:lnSpc>
            </a:pPr>
            <a:endParaRPr lang="es-CO" sz="1300" dirty="0">
              <a:solidFill>
                <a:srgbClr val="434343"/>
              </a:solidFill>
              <a:latin typeface="Verdana"/>
              <a:ea typeface="Verdana"/>
              <a:cs typeface="Verdana"/>
              <a:sym typeface="Verdana"/>
            </a:endParaRPr>
          </a:p>
          <a:p>
            <a:pPr marL="540385">
              <a:lnSpc>
                <a:spcPct val="115000"/>
              </a:lnSpc>
            </a:pPr>
            <a:endParaRPr lang="es-CO" sz="1300" dirty="0">
              <a:solidFill>
                <a:srgbClr val="434343"/>
              </a:solidFill>
              <a:latin typeface="Verdana"/>
              <a:ea typeface="Verdana"/>
              <a:cs typeface="Verdana"/>
              <a:sym typeface="Verdana"/>
            </a:endParaRPr>
          </a:p>
          <a:p>
            <a:pPr marL="540385">
              <a:lnSpc>
                <a:spcPct val="115000"/>
              </a:lnSpc>
            </a:pPr>
            <a:r>
              <a:rPr lang="es-ES" sz="1300" dirty="0">
                <a:solidFill>
                  <a:srgbClr val="434343"/>
                </a:solidFill>
                <a:latin typeface="Verdana"/>
                <a:ea typeface="Verdana"/>
                <a:cs typeface="Verdana"/>
                <a:sym typeface="Verdana"/>
              </a:rPr>
              <a:t>- Ambiente y Territorio</a:t>
            </a:r>
            <a:endParaRPr lang="es-CO" sz="1300" dirty="0">
              <a:solidFill>
                <a:srgbClr val="434343"/>
              </a:solidFill>
              <a:latin typeface="Verdana"/>
              <a:ea typeface="Verdana"/>
              <a:cs typeface="Verdana"/>
              <a:sym typeface="Verdana"/>
            </a:endParaRPr>
          </a:p>
          <a:p>
            <a:pPr marL="540385">
              <a:lnSpc>
                <a:spcPct val="115000"/>
              </a:lnSpc>
            </a:pPr>
            <a:r>
              <a:rPr lang="es-ES" sz="1300" dirty="0">
                <a:solidFill>
                  <a:srgbClr val="434343"/>
                </a:solidFill>
                <a:latin typeface="Verdana"/>
                <a:ea typeface="Verdana"/>
                <a:cs typeface="Verdana"/>
                <a:sym typeface="Verdana"/>
              </a:rPr>
              <a:t>- Ciudadanía y participación</a:t>
            </a:r>
            <a:endParaRPr lang="es-CO" sz="1300" dirty="0">
              <a:solidFill>
                <a:srgbClr val="434343"/>
              </a:solidFill>
              <a:latin typeface="Verdana"/>
              <a:ea typeface="Verdana"/>
              <a:cs typeface="Verdana"/>
              <a:sym typeface="Verdana"/>
            </a:endParaRPr>
          </a:p>
          <a:p>
            <a:pPr marL="540385">
              <a:lnSpc>
                <a:spcPct val="115000"/>
              </a:lnSpc>
            </a:pPr>
            <a:r>
              <a:rPr lang="es-ES" sz="1300" dirty="0">
                <a:solidFill>
                  <a:srgbClr val="434343"/>
                </a:solidFill>
                <a:latin typeface="Verdana"/>
                <a:ea typeface="Verdana"/>
                <a:cs typeface="Verdana"/>
                <a:sym typeface="Verdana"/>
              </a:rPr>
              <a:t>- Oficios artesanales</a:t>
            </a:r>
            <a:endParaRPr lang="es-CO" sz="1300" dirty="0">
              <a:solidFill>
                <a:srgbClr val="434343"/>
              </a:solidFill>
              <a:latin typeface="Verdana"/>
              <a:ea typeface="Verdana"/>
              <a:cs typeface="Verdana"/>
              <a:sym typeface="Verdana"/>
            </a:endParaRPr>
          </a:p>
          <a:p>
            <a:pPr marL="540385">
              <a:lnSpc>
                <a:spcPct val="115000"/>
              </a:lnSpc>
            </a:pPr>
            <a:r>
              <a:rPr lang="es-ES" sz="1300" dirty="0">
                <a:solidFill>
                  <a:srgbClr val="434343"/>
                </a:solidFill>
                <a:latin typeface="Verdana"/>
                <a:ea typeface="Verdana"/>
                <a:cs typeface="Verdana"/>
                <a:sym typeface="Verdana"/>
              </a:rPr>
              <a:t>- Social Comunitaria</a:t>
            </a:r>
            <a:endParaRPr lang="es-CO" sz="1300" dirty="0">
              <a:solidFill>
                <a:srgbClr val="434343"/>
              </a:solidFill>
              <a:latin typeface="Verdana"/>
              <a:ea typeface="Verdana"/>
              <a:cs typeface="Verdana"/>
              <a:sym typeface="Verdana"/>
            </a:endParaRPr>
          </a:p>
        </p:txBody>
      </p:sp>
      <p:sp>
        <p:nvSpPr>
          <p:cNvPr id="5" name="CuadroTexto 4">
            <a:extLst>
              <a:ext uri="{FF2B5EF4-FFF2-40B4-BE49-F238E27FC236}">
                <a16:creationId xmlns:a16="http://schemas.microsoft.com/office/drawing/2014/main" id="{04057275-B8AB-527F-8EDD-31D7D13A1620}"/>
              </a:ext>
            </a:extLst>
          </p:cNvPr>
          <p:cNvSpPr txBox="1"/>
          <p:nvPr/>
        </p:nvSpPr>
        <p:spPr>
          <a:xfrm>
            <a:off x="5415468" y="4044300"/>
            <a:ext cx="6096000" cy="315343"/>
          </a:xfrm>
          <a:prstGeom prst="rect">
            <a:avLst/>
          </a:prstGeom>
          <a:noFill/>
        </p:spPr>
        <p:txBody>
          <a:bodyPr wrap="square">
            <a:spAutoFit/>
          </a:bodyPr>
          <a:lstStyle/>
          <a:p>
            <a:pPr lvl="0" algn="just">
              <a:lnSpc>
                <a:spcPct val="115000"/>
              </a:lnSpc>
              <a:buSzPts val="1100"/>
              <a:tabLst>
                <a:tab pos="634365" algn="l"/>
              </a:tabLst>
            </a:pPr>
            <a:r>
              <a:rPr lang="es-ES" dirty="0">
                <a:solidFill>
                  <a:srgbClr val="434343"/>
                </a:solidFill>
                <a:latin typeface="Verdana"/>
                <a:ea typeface="Verdana"/>
                <a:cs typeface="Verdana"/>
              </a:rPr>
              <a:t>Desarrollo del Servicio:</a:t>
            </a:r>
          </a:p>
        </p:txBody>
      </p:sp>
      <p:sp>
        <p:nvSpPr>
          <p:cNvPr id="7" name="CuadroTexto 6">
            <a:extLst>
              <a:ext uri="{FF2B5EF4-FFF2-40B4-BE49-F238E27FC236}">
                <a16:creationId xmlns:a16="http://schemas.microsoft.com/office/drawing/2014/main" id="{07FFEE97-4D1F-E14E-4D13-1C10FC0C170A}"/>
              </a:ext>
            </a:extLst>
          </p:cNvPr>
          <p:cNvSpPr txBox="1"/>
          <p:nvPr/>
        </p:nvSpPr>
        <p:spPr>
          <a:xfrm>
            <a:off x="5494272" y="4503934"/>
            <a:ext cx="6096000" cy="1552284"/>
          </a:xfrm>
          <a:prstGeom prst="rect">
            <a:avLst/>
          </a:prstGeom>
          <a:noFill/>
        </p:spPr>
        <p:txBody>
          <a:bodyPr wrap="square">
            <a:spAutoFit/>
          </a:bodyPr>
          <a:lstStyle/>
          <a:p>
            <a:pPr>
              <a:lnSpc>
                <a:spcPct val="150000"/>
              </a:lnSpc>
            </a:pPr>
            <a:r>
              <a:rPr lang="es-ES" sz="1300" b="1" dirty="0">
                <a:solidFill>
                  <a:srgbClr val="7B0000"/>
                </a:solidFill>
                <a:latin typeface="Verdana"/>
                <a:ea typeface="Verdana"/>
                <a:cs typeface="Verdana"/>
                <a:sym typeface="Verdana"/>
              </a:rPr>
              <a:t>a. </a:t>
            </a:r>
            <a:r>
              <a:rPr lang="es-ES" sz="1300" dirty="0">
                <a:solidFill>
                  <a:srgbClr val="434343"/>
                </a:solidFill>
                <a:latin typeface="Verdana"/>
                <a:ea typeface="Verdana"/>
                <a:cs typeface="Verdana"/>
                <a:sym typeface="Verdana"/>
              </a:rPr>
              <a:t>Caracterización psicosocial</a:t>
            </a:r>
            <a:r>
              <a:rPr lang="es-CO" sz="1300" dirty="0">
                <a:solidFill>
                  <a:srgbClr val="434343"/>
                </a:solidFill>
                <a:latin typeface="Verdana"/>
                <a:ea typeface="Verdana"/>
                <a:cs typeface="Verdana"/>
                <a:sym typeface="Verdana"/>
              </a:rPr>
              <a:t> </a:t>
            </a:r>
          </a:p>
          <a:p>
            <a:pPr>
              <a:lnSpc>
                <a:spcPct val="150000"/>
              </a:lnSpc>
            </a:pPr>
            <a:r>
              <a:rPr lang="es-ES" sz="1300" b="1" dirty="0">
                <a:solidFill>
                  <a:srgbClr val="7B0000"/>
                </a:solidFill>
                <a:latin typeface="Verdana"/>
                <a:ea typeface="Verdana"/>
                <a:cs typeface="Verdana"/>
                <a:sym typeface="Verdana"/>
              </a:rPr>
              <a:t>b. </a:t>
            </a:r>
            <a:r>
              <a:rPr lang="es-ES" sz="1300" dirty="0">
                <a:solidFill>
                  <a:srgbClr val="434343"/>
                </a:solidFill>
                <a:latin typeface="Verdana"/>
                <a:ea typeface="Verdana"/>
                <a:cs typeface="Verdana"/>
                <a:sym typeface="Verdana"/>
              </a:rPr>
              <a:t>Abordaje psicosocial</a:t>
            </a:r>
            <a:r>
              <a:rPr lang="es-CO" sz="1300" dirty="0">
                <a:solidFill>
                  <a:srgbClr val="434343"/>
                </a:solidFill>
                <a:latin typeface="Verdana"/>
                <a:ea typeface="Verdana"/>
                <a:cs typeface="Verdana"/>
                <a:sym typeface="Verdana"/>
              </a:rPr>
              <a:t> </a:t>
            </a:r>
          </a:p>
          <a:p>
            <a:pPr>
              <a:lnSpc>
                <a:spcPct val="150000"/>
              </a:lnSpc>
            </a:pPr>
            <a:r>
              <a:rPr lang="es-ES" sz="1300" b="1" dirty="0">
                <a:solidFill>
                  <a:srgbClr val="7B0000"/>
                </a:solidFill>
                <a:latin typeface="Verdana"/>
                <a:ea typeface="Verdana"/>
                <a:cs typeface="Verdana"/>
                <a:sym typeface="Verdana"/>
              </a:rPr>
              <a:t>c. </a:t>
            </a:r>
            <a:r>
              <a:rPr lang="es-ES" sz="1300" dirty="0">
                <a:solidFill>
                  <a:srgbClr val="434343"/>
                </a:solidFill>
                <a:latin typeface="Verdana"/>
                <a:ea typeface="Verdana"/>
                <a:cs typeface="Verdana"/>
                <a:sym typeface="Verdana"/>
              </a:rPr>
              <a:t>Atención psicosocial individual</a:t>
            </a:r>
            <a:endParaRPr lang="es-CO" sz="1300" dirty="0">
              <a:solidFill>
                <a:srgbClr val="434343"/>
              </a:solidFill>
              <a:latin typeface="Verdana"/>
              <a:ea typeface="Verdana"/>
              <a:cs typeface="Verdana"/>
              <a:sym typeface="Verdana"/>
            </a:endParaRPr>
          </a:p>
          <a:p>
            <a:pPr>
              <a:lnSpc>
                <a:spcPct val="150000"/>
              </a:lnSpc>
            </a:pPr>
            <a:r>
              <a:rPr lang="es-ES" sz="1300" b="1" dirty="0">
                <a:solidFill>
                  <a:srgbClr val="7B0000"/>
                </a:solidFill>
                <a:latin typeface="Verdana"/>
                <a:ea typeface="Verdana"/>
                <a:cs typeface="Verdana"/>
                <a:sym typeface="Verdana"/>
              </a:rPr>
              <a:t>d. </a:t>
            </a:r>
            <a:r>
              <a:rPr lang="es-ES" sz="1300" dirty="0">
                <a:solidFill>
                  <a:srgbClr val="434343"/>
                </a:solidFill>
                <a:latin typeface="Verdana"/>
                <a:ea typeface="Verdana"/>
                <a:cs typeface="Verdana"/>
                <a:sym typeface="Verdana"/>
              </a:rPr>
              <a:t>Acceso a espacios y ambientes lúdicos</a:t>
            </a:r>
            <a:endParaRPr lang="es-CO" sz="1300" dirty="0">
              <a:solidFill>
                <a:srgbClr val="434343"/>
              </a:solidFill>
              <a:latin typeface="Verdana"/>
              <a:ea typeface="Verdana"/>
              <a:cs typeface="Verdana"/>
              <a:sym typeface="Verdana"/>
            </a:endParaRPr>
          </a:p>
          <a:p>
            <a:pPr>
              <a:lnSpc>
                <a:spcPct val="150000"/>
              </a:lnSpc>
            </a:pPr>
            <a:r>
              <a:rPr lang="es-ES" sz="1300" b="1" dirty="0">
                <a:solidFill>
                  <a:srgbClr val="7B0000"/>
                </a:solidFill>
                <a:latin typeface="Verdana"/>
                <a:ea typeface="Verdana"/>
                <a:cs typeface="Verdana"/>
                <a:sym typeface="Verdana"/>
              </a:rPr>
              <a:t>e. </a:t>
            </a:r>
            <a:r>
              <a:rPr lang="es-ES" sz="1300" dirty="0">
                <a:solidFill>
                  <a:srgbClr val="434343"/>
                </a:solidFill>
                <a:latin typeface="Verdana"/>
                <a:ea typeface="Verdana"/>
                <a:cs typeface="Verdana"/>
                <a:sym typeface="Verdana"/>
              </a:rPr>
              <a:t>Remisión a entidades especializadas</a:t>
            </a:r>
            <a:r>
              <a:rPr lang="es-CO" sz="1300" dirty="0">
                <a:solidFill>
                  <a:srgbClr val="434343"/>
                </a:solidFill>
                <a:latin typeface="Verdana"/>
                <a:ea typeface="Verdana"/>
                <a:cs typeface="Verdana"/>
                <a:sym typeface="Verdana"/>
              </a:rPr>
              <a:t> </a:t>
            </a:r>
          </a:p>
        </p:txBody>
      </p:sp>
      <p:sp>
        <p:nvSpPr>
          <p:cNvPr id="9" name="CuadroTexto 8">
            <a:extLst>
              <a:ext uri="{FF2B5EF4-FFF2-40B4-BE49-F238E27FC236}">
                <a16:creationId xmlns:a16="http://schemas.microsoft.com/office/drawing/2014/main" id="{6975B144-D727-C3D2-CDA1-DFE96631C2D5}"/>
              </a:ext>
            </a:extLst>
          </p:cNvPr>
          <p:cNvSpPr txBox="1"/>
          <p:nvPr/>
        </p:nvSpPr>
        <p:spPr>
          <a:xfrm>
            <a:off x="-281594" y="5827373"/>
            <a:ext cx="5334632" cy="923714"/>
          </a:xfrm>
          <a:prstGeom prst="rect">
            <a:avLst/>
          </a:prstGeom>
          <a:noFill/>
        </p:spPr>
        <p:txBody>
          <a:bodyPr wrap="square">
            <a:spAutoFit/>
          </a:bodyPr>
          <a:lstStyle/>
          <a:p>
            <a:pPr marL="540385" marR="696595">
              <a:lnSpc>
                <a:spcPct val="115000"/>
              </a:lnSpc>
              <a:spcAft>
                <a:spcPts val="0"/>
              </a:spcAft>
            </a:pPr>
            <a:r>
              <a:rPr lang="es-ES" sz="1200" dirty="0">
                <a:solidFill>
                  <a:schemeClr val="bg1"/>
                </a:solidFill>
                <a:effectLst/>
                <a:latin typeface="Arial" panose="020B0604020202020204" pitchFamily="34" charset="0"/>
                <a:ea typeface="Arial MT"/>
                <a:cs typeface="Arial MT"/>
              </a:rPr>
              <a:t>Los</a:t>
            </a:r>
            <a:r>
              <a:rPr lang="es-ES" sz="1200" spc="-80"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interesados</a:t>
            </a:r>
            <a:r>
              <a:rPr lang="es-ES" sz="1200" spc="-80"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pueden</a:t>
            </a:r>
            <a:r>
              <a:rPr lang="es-ES" sz="1200" spc="-95"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solicitar</a:t>
            </a:r>
            <a:r>
              <a:rPr lang="es-ES" sz="1200" spc="-75"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información</a:t>
            </a:r>
            <a:r>
              <a:rPr lang="es-ES" sz="1200" spc="-75"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sobre</a:t>
            </a:r>
            <a:r>
              <a:rPr lang="es-ES" sz="1200" spc="-80"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el</a:t>
            </a:r>
            <a:r>
              <a:rPr lang="es-ES" sz="1200" spc="-85"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servicio</a:t>
            </a:r>
            <a:r>
              <a:rPr lang="es-ES" sz="1200" spc="-75"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a</a:t>
            </a:r>
            <a:r>
              <a:rPr lang="es-ES" sz="1200" spc="-75"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través</a:t>
            </a:r>
            <a:r>
              <a:rPr lang="es-ES" sz="1200" spc="-75"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de</a:t>
            </a:r>
            <a:r>
              <a:rPr lang="es-ES" sz="1200" spc="-80"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la</a:t>
            </a:r>
            <a:r>
              <a:rPr lang="es-ES" sz="1200" spc="-80"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línea</a:t>
            </a:r>
            <a:r>
              <a:rPr lang="es-ES" sz="1200" spc="-75"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telefónica</a:t>
            </a:r>
            <a:r>
              <a:rPr lang="es-ES" sz="1200" spc="-80"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+57 305 772 7539 o del correo:</a:t>
            </a:r>
            <a:r>
              <a:rPr lang="es-CO" sz="1200" dirty="0">
                <a:solidFill>
                  <a:schemeClr val="bg1"/>
                </a:solidFill>
                <a:latin typeface="Arial MT"/>
                <a:ea typeface="Arial MT"/>
                <a:cs typeface="Arial MT"/>
              </a:rPr>
              <a:t> </a:t>
            </a:r>
            <a:r>
              <a:rPr lang="es-ES" sz="1200" dirty="0">
                <a:solidFill>
                  <a:schemeClr val="bg1"/>
                </a:solidFill>
                <a:effectLst/>
                <a:latin typeface="Arial" panose="020B0604020202020204" pitchFamily="34" charset="0"/>
                <a:ea typeface="Arial MT"/>
                <a:cs typeface="Arial MT"/>
              </a:rPr>
              <a:t>Pilar</a:t>
            </a:r>
            <a:r>
              <a:rPr lang="es-ES" sz="1200" spc="-20"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Castro</a:t>
            </a:r>
            <a:r>
              <a:rPr lang="es-ES" sz="1200" spc="-30"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Duran:</a:t>
            </a:r>
            <a:r>
              <a:rPr lang="es-ES" sz="1200" spc="-15" dirty="0">
                <a:solidFill>
                  <a:srgbClr val="0563C1"/>
                </a:solidFill>
                <a:effectLst/>
                <a:latin typeface="Arial" panose="020B0604020202020204" pitchFamily="34" charset="0"/>
                <a:ea typeface="Arial MT"/>
                <a:cs typeface="Arial MT"/>
                <a:hlinkClick r:id="rId6">
                  <a:extLst>
                    <a:ext uri="{A12FA001-AC4F-418D-AE19-62706E023703}">
                      <ahyp:hlinkClr xmlns:ahyp="http://schemas.microsoft.com/office/drawing/2018/hyperlinkcolor" val="tx"/>
                    </a:ext>
                  </a:extLst>
                </a:hlinkClick>
              </a:rPr>
              <a:t> </a:t>
            </a:r>
            <a:r>
              <a:rPr lang="es-ES" sz="1200" spc="-10" dirty="0">
                <a:solidFill>
                  <a:schemeClr val="bg1"/>
                </a:solidFill>
                <a:effectLst/>
                <a:latin typeface="Arial" panose="020B0604020202020204" pitchFamily="34" charset="0"/>
                <a:ea typeface="Arial MT"/>
                <a:cs typeface="Arial MT"/>
                <a:hlinkClick r:id="rId6">
                  <a:extLst>
                    <a:ext uri="{A12FA001-AC4F-418D-AE19-62706E023703}">
                      <ahyp:hlinkClr xmlns:ahyp="http://schemas.microsoft.com/office/drawing/2018/hyperlinkcolor" val="tx"/>
                    </a:ext>
                  </a:extLst>
                </a:hlinkClick>
              </a:rPr>
              <a:t>pcastro@artesaniasdecolombia.com.co</a:t>
            </a:r>
            <a:endParaRPr lang="es-CO" sz="1200" dirty="0">
              <a:solidFill>
                <a:schemeClr val="bg1"/>
              </a:solidFill>
              <a:effectLst/>
              <a:latin typeface="Arial MT"/>
              <a:ea typeface="Arial MT"/>
              <a:cs typeface="Arial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11ec727162_0_90"/>
          <p:cNvSpPr/>
          <p:nvPr/>
        </p:nvSpPr>
        <p:spPr>
          <a:xfrm>
            <a:off x="0" y="0"/>
            <a:ext cx="4173415"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20" name="Google Shape;220;g211ec727162_0_90"/>
          <p:cNvPicPr preferRelativeResize="0"/>
          <p:nvPr/>
        </p:nvPicPr>
        <p:blipFill rotWithShape="1">
          <a:blip r:embed="rId3">
            <a:alphaModFix/>
          </a:blip>
          <a:srcRect l="27407" r="25460"/>
          <a:stretch/>
        </p:blipFill>
        <p:spPr>
          <a:xfrm>
            <a:off x="244076" y="347078"/>
            <a:ext cx="4173415" cy="5296992"/>
          </a:xfrm>
          <a:prstGeom prst="rect">
            <a:avLst/>
          </a:prstGeom>
          <a:noFill/>
          <a:ln>
            <a:noFill/>
          </a:ln>
        </p:spPr>
      </p:pic>
      <p:sp>
        <p:nvSpPr>
          <p:cNvPr id="221" name="Google Shape;221;g211ec727162_0_90"/>
          <p:cNvSpPr txBox="1">
            <a:spLocks noGrp="1"/>
          </p:cNvSpPr>
          <p:nvPr>
            <p:ph type="title" idx="4294967295"/>
          </p:nvPr>
        </p:nvSpPr>
        <p:spPr>
          <a:xfrm>
            <a:off x="5006052" y="721308"/>
            <a:ext cx="7185948" cy="527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6000"/>
              <a:buFont typeface="Verdana"/>
              <a:buNone/>
            </a:pPr>
            <a:r>
              <a:rPr lang="es-CO" sz="2000" b="1" dirty="0">
                <a:solidFill>
                  <a:srgbClr val="932D46"/>
                </a:solidFill>
              </a:rPr>
              <a:t>2. ASISTENCIA TÉCNICA EN DISEÑO Y PRODUCCIÓN RESPONSABLE DEL PRODUCTO ARTESANAL. </a:t>
            </a:r>
            <a:endParaRPr sz="2000" b="1" dirty="0">
              <a:solidFill>
                <a:srgbClr val="932D46"/>
              </a:solidFill>
            </a:endParaRPr>
          </a:p>
        </p:txBody>
      </p:sp>
      <p:sp>
        <p:nvSpPr>
          <p:cNvPr id="222" name="Google Shape;222;g211ec727162_0_90"/>
          <p:cNvSpPr txBox="1">
            <a:spLocks noGrp="1"/>
          </p:cNvSpPr>
          <p:nvPr>
            <p:ph type="body" idx="4294967295"/>
          </p:nvPr>
        </p:nvSpPr>
        <p:spPr>
          <a:xfrm>
            <a:off x="4785422" y="1280391"/>
            <a:ext cx="7185948" cy="448090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888888"/>
              </a:buClr>
              <a:buSzPts val="2400"/>
              <a:buNone/>
            </a:pPr>
            <a:r>
              <a:rPr lang="es-CO" sz="1200" dirty="0">
                <a:solidFill>
                  <a:srgbClr val="434343"/>
                </a:solidFill>
              </a:rPr>
              <a:t>Acompañamiento a los artesanos y artesanas en la preservación de los oficios, diseñando y desarrollando productos y servicios innovadores, que exalten la técnica, respeten la tradición y respondan a los requerimientos del mercado, enmarcados en los objetivos de la Gestión Social Integral.</a:t>
            </a:r>
          </a:p>
          <a:p>
            <a:pPr marL="0" lvl="0" indent="0" algn="just" rtl="0">
              <a:lnSpc>
                <a:spcPct val="100000"/>
              </a:lnSpc>
              <a:spcBef>
                <a:spcPts val="0"/>
              </a:spcBef>
              <a:spcAft>
                <a:spcPts val="0"/>
              </a:spcAft>
              <a:buClr>
                <a:srgbClr val="888888"/>
              </a:buClr>
              <a:buSzPts val="2400"/>
              <a:buNone/>
            </a:pPr>
            <a:endParaRPr lang="es-CO" sz="1200" dirty="0">
              <a:solidFill>
                <a:srgbClr val="434343"/>
              </a:solidFill>
            </a:endParaRPr>
          </a:p>
          <a:p>
            <a:pPr marL="0" lvl="0" indent="0" algn="just" rtl="0">
              <a:lnSpc>
                <a:spcPct val="100000"/>
              </a:lnSpc>
              <a:spcBef>
                <a:spcPts val="0"/>
              </a:spcBef>
              <a:spcAft>
                <a:spcPts val="0"/>
              </a:spcAft>
              <a:buClr>
                <a:srgbClr val="888888"/>
              </a:buClr>
              <a:buSzPts val="2400"/>
              <a:buNone/>
            </a:pPr>
            <a:r>
              <a:rPr lang="es-CO" sz="1200" dirty="0">
                <a:solidFill>
                  <a:srgbClr val="434343"/>
                </a:solidFill>
              </a:rPr>
              <a:t>Se cuenta con un equipo interdisciplinario experto en el sector artesanal para el desarrollo participativo de:</a:t>
            </a:r>
          </a:p>
          <a:p>
            <a:pPr marL="0" lvl="0" indent="0" algn="just" rtl="0">
              <a:lnSpc>
                <a:spcPct val="100000"/>
              </a:lnSpc>
              <a:spcBef>
                <a:spcPts val="0"/>
              </a:spcBef>
              <a:spcAft>
                <a:spcPts val="0"/>
              </a:spcAft>
              <a:buClr>
                <a:srgbClr val="888888"/>
              </a:buClr>
              <a:buSzPts val="2400"/>
              <a:buNone/>
            </a:pPr>
            <a:endParaRPr lang="es-CO" sz="1200" dirty="0">
              <a:solidFill>
                <a:srgbClr val="434343"/>
              </a:solidFill>
            </a:endParaRPr>
          </a:p>
          <a:p>
            <a:pPr marL="0" lvl="0" indent="0" algn="just" rtl="0">
              <a:lnSpc>
                <a:spcPct val="100000"/>
              </a:lnSpc>
              <a:spcBef>
                <a:spcPts val="0"/>
              </a:spcBef>
              <a:spcAft>
                <a:spcPts val="0"/>
              </a:spcAft>
              <a:buClr>
                <a:srgbClr val="888888"/>
              </a:buClr>
              <a:buSzPts val="2400"/>
              <a:buNone/>
            </a:pPr>
            <a:r>
              <a:rPr lang="es-CO" sz="1200" b="1" dirty="0">
                <a:solidFill>
                  <a:srgbClr val="932D46"/>
                </a:solidFill>
              </a:rPr>
              <a:t>2.1. CO-DISEÑO Y DESARROLLO DE PRODUCTO</a:t>
            </a:r>
          </a:p>
          <a:p>
            <a:pPr marL="0" lvl="0" indent="0" algn="just" rtl="0">
              <a:lnSpc>
                <a:spcPct val="100000"/>
              </a:lnSpc>
              <a:spcBef>
                <a:spcPts val="0"/>
              </a:spcBef>
              <a:spcAft>
                <a:spcPts val="0"/>
              </a:spcAft>
              <a:buClr>
                <a:srgbClr val="888888"/>
              </a:buClr>
              <a:buSzPts val="2400"/>
              <a:buNone/>
            </a:pPr>
            <a:endParaRPr lang="es-CO" sz="1200" dirty="0">
              <a:solidFill>
                <a:srgbClr val="434343"/>
              </a:solidFill>
            </a:endParaRPr>
          </a:p>
          <a:p>
            <a:pPr marL="0" lvl="0" indent="0" algn="just" rtl="0">
              <a:lnSpc>
                <a:spcPct val="100000"/>
              </a:lnSpc>
              <a:spcBef>
                <a:spcPts val="0"/>
              </a:spcBef>
              <a:spcAft>
                <a:spcPts val="0"/>
              </a:spcAft>
              <a:buClr>
                <a:srgbClr val="888888"/>
              </a:buClr>
              <a:buSzPts val="2400"/>
              <a:buNone/>
            </a:pPr>
            <a:r>
              <a:rPr lang="es-CO" sz="1200" dirty="0">
                <a:solidFill>
                  <a:srgbClr val="434343"/>
                </a:solidFill>
              </a:rPr>
              <a:t>Buscamos fortalecer a los artesanos, mediante el acompañamiento integral para el rescate, Co- diseño y mejoramiento del producto artesanal, a través de las asistencias técnicas para optimizar su comercialización en el mercado local, nacional e internacional; mediante procesos de diversificación de la oferta enfocado en la exaltación de los oficios y técnicas artesanales propias de cada comunidad o taller artesanal atendido.</a:t>
            </a:r>
          </a:p>
          <a:p>
            <a:pPr marL="0" lvl="0" indent="0" algn="just" rtl="0">
              <a:lnSpc>
                <a:spcPct val="100000"/>
              </a:lnSpc>
              <a:spcBef>
                <a:spcPts val="0"/>
              </a:spcBef>
              <a:spcAft>
                <a:spcPts val="0"/>
              </a:spcAft>
              <a:buClr>
                <a:srgbClr val="888888"/>
              </a:buClr>
              <a:buSzPts val="2400"/>
              <a:buNone/>
            </a:pPr>
            <a:endParaRPr lang="es-CO" sz="1200" dirty="0">
              <a:solidFill>
                <a:srgbClr val="434343"/>
              </a:solidFill>
            </a:endParaRPr>
          </a:p>
          <a:p>
            <a:pPr marL="0" indent="0" algn="just">
              <a:lnSpc>
                <a:spcPct val="100000"/>
              </a:lnSpc>
              <a:spcBef>
                <a:spcPts val="0"/>
              </a:spcBef>
              <a:buClr>
                <a:srgbClr val="888888"/>
              </a:buClr>
              <a:buSzPts val="2400"/>
              <a:buNone/>
            </a:pPr>
            <a:r>
              <a:rPr lang="es-CO" sz="1200" b="1" dirty="0">
                <a:solidFill>
                  <a:srgbClr val="932D46"/>
                </a:solidFill>
              </a:rPr>
              <a:t>2.2. NUEVOS TALENTOS EN FORMACIÓN:</a:t>
            </a:r>
          </a:p>
          <a:p>
            <a:pPr marL="0" lvl="0" indent="0" algn="just" rtl="0">
              <a:lnSpc>
                <a:spcPct val="100000"/>
              </a:lnSpc>
              <a:spcBef>
                <a:spcPts val="0"/>
              </a:spcBef>
              <a:spcAft>
                <a:spcPts val="0"/>
              </a:spcAft>
              <a:buClr>
                <a:srgbClr val="888888"/>
              </a:buClr>
              <a:buSzPts val="2400"/>
              <a:buNone/>
            </a:pPr>
            <a:endParaRPr lang="es-CO" sz="1200" dirty="0">
              <a:solidFill>
                <a:srgbClr val="434343"/>
              </a:solidFill>
            </a:endParaRPr>
          </a:p>
          <a:p>
            <a:pPr marL="0" lvl="0" indent="0" algn="just" rtl="0">
              <a:lnSpc>
                <a:spcPct val="100000"/>
              </a:lnSpc>
              <a:spcBef>
                <a:spcPts val="0"/>
              </a:spcBef>
              <a:spcAft>
                <a:spcPts val="0"/>
              </a:spcAft>
              <a:buClr>
                <a:srgbClr val="888888"/>
              </a:buClr>
              <a:buSzPts val="2400"/>
              <a:buNone/>
            </a:pPr>
            <a:r>
              <a:rPr lang="es-CO" sz="1200" dirty="0">
                <a:solidFill>
                  <a:srgbClr val="434343"/>
                </a:solidFill>
              </a:rPr>
              <a:t>Módulo dirigido a unidades productivas que se consideran de arte manual y de vocación generalmente individual, en los que se brinda un acompañamiento puntual para el mejoramiento de producto, realizando charlas especializadas en:</a:t>
            </a: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p:txBody>
      </p:sp>
      <p:pic>
        <p:nvPicPr>
          <p:cNvPr id="223" name="Google Shape;223;g211ec727162_0_90"/>
          <p:cNvPicPr preferRelativeResize="0"/>
          <p:nvPr/>
        </p:nvPicPr>
        <p:blipFill rotWithShape="1">
          <a:blip r:embed="rId4">
            <a:alphaModFix/>
          </a:blip>
          <a:srcRect/>
          <a:stretch/>
        </p:blipFill>
        <p:spPr>
          <a:xfrm>
            <a:off x="10411250" y="162225"/>
            <a:ext cx="835326" cy="527500"/>
          </a:xfrm>
          <a:prstGeom prst="rect">
            <a:avLst/>
          </a:prstGeom>
          <a:noFill/>
          <a:ln>
            <a:noFill/>
          </a:ln>
        </p:spPr>
      </p:pic>
      <p:pic>
        <p:nvPicPr>
          <p:cNvPr id="224" name="Google Shape;224;g211ec727162_0_90"/>
          <p:cNvPicPr preferRelativeResize="0"/>
          <p:nvPr/>
        </p:nvPicPr>
        <p:blipFill rotWithShape="1">
          <a:blip r:embed="rId5">
            <a:alphaModFix/>
          </a:blip>
          <a:srcRect/>
          <a:stretch/>
        </p:blipFill>
        <p:spPr>
          <a:xfrm>
            <a:off x="11420425" y="162225"/>
            <a:ext cx="527499" cy="527499"/>
          </a:xfrm>
          <a:prstGeom prst="rect">
            <a:avLst/>
          </a:prstGeom>
          <a:noFill/>
          <a:ln>
            <a:noFill/>
          </a:ln>
        </p:spPr>
      </p:pic>
      <p:sp>
        <p:nvSpPr>
          <p:cNvPr id="5" name="CuadroTexto 4">
            <a:extLst>
              <a:ext uri="{FF2B5EF4-FFF2-40B4-BE49-F238E27FC236}">
                <a16:creationId xmlns:a16="http://schemas.microsoft.com/office/drawing/2014/main" id="{241442D4-9F53-888D-24BA-59CF545B6C91}"/>
              </a:ext>
            </a:extLst>
          </p:cNvPr>
          <p:cNvSpPr txBox="1"/>
          <p:nvPr/>
        </p:nvSpPr>
        <p:spPr>
          <a:xfrm>
            <a:off x="5150576" y="5072909"/>
            <a:ext cx="6096000" cy="1439946"/>
          </a:xfrm>
          <a:prstGeom prst="rect">
            <a:avLst/>
          </a:prstGeom>
          <a:noFill/>
        </p:spPr>
        <p:txBody>
          <a:bodyPr wrap="square">
            <a:spAutoFit/>
          </a:bodyPr>
          <a:lstStyle/>
          <a:p>
            <a:pPr marL="0" lvl="0" indent="0" algn="just" rtl="0">
              <a:lnSpc>
                <a:spcPct val="150000"/>
              </a:lnSpc>
              <a:spcBef>
                <a:spcPts val="0"/>
              </a:spcBef>
              <a:spcAft>
                <a:spcPts val="0"/>
              </a:spcAft>
              <a:buClr>
                <a:srgbClr val="888888"/>
              </a:buClr>
              <a:buSzPts val="2400"/>
              <a:buNone/>
            </a:pPr>
            <a:endParaRPr lang="es-CO" sz="1200" dirty="0">
              <a:solidFill>
                <a:srgbClr val="434343"/>
              </a:solidFill>
              <a:latin typeface="Verdana"/>
              <a:ea typeface="Verdana"/>
              <a:cs typeface="Verdana"/>
              <a:sym typeface="Verdana"/>
            </a:endParaRPr>
          </a:p>
          <a:p>
            <a:pPr marL="0" lvl="0" indent="0" algn="just" rtl="0">
              <a:lnSpc>
                <a:spcPct val="150000"/>
              </a:lnSpc>
              <a:spcBef>
                <a:spcPts val="0"/>
              </a:spcBef>
              <a:spcAft>
                <a:spcPts val="0"/>
              </a:spcAft>
              <a:buClr>
                <a:srgbClr val="888888"/>
              </a:buClr>
              <a:buSzPts val="2400"/>
              <a:buNone/>
            </a:pPr>
            <a:r>
              <a:rPr lang="es-CO" sz="1200" dirty="0">
                <a:solidFill>
                  <a:srgbClr val="434343"/>
                </a:solidFill>
                <a:latin typeface="Verdana"/>
                <a:ea typeface="Verdana"/>
                <a:cs typeface="Verdana"/>
                <a:sym typeface="Verdana"/>
              </a:rPr>
              <a:t>1. Diseño de producto</a:t>
            </a:r>
          </a:p>
          <a:p>
            <a:pPr marL="0" lvl="0" indent="0" algn="just" rtl="0">
              <a:lnSpc>
                <a:spcPct val="150000"/>
              </a:lnSpc>
              <a:spcBef>
                <a:spcPts val="0"/>
              </a:spcBef>
              <a:spcAft>
                <a:spcPts val="0"/>
              </a:spcAft>
              <a:buClr>
                <a:srgbClr val="888888"/>
              </a:buClr>
              <a:buSzPts val="2400"/>
              <a:buNone/>
            </a:pPr>
            <a:r>
              <a:rPr lang="es-CO" sz="1200" dirty="0">
                <a:solidFill>
                  <a:srgbClr val="434343"/>
                </a:solidFill>
                <a:latin typeface="Verdana"/>
                <a:ea typeface="Verdana"/>
                <a:cs typeface="Verdana"/>
                <a:sym typeface="Verdana"/>
              </a:rPr>
              <a:t>2. Costos y procesos productivos</a:t>
            </a:r>
          </a:p>
          <a:p>
            <a:pPr marL="0" lvl="0" indent="0" algn="just" rtl="0">
              <a:lnSpc>
                <a:spcPct val="150000"/>
              </a:lnSpc>
              <a:spcBef>
                <a:spcPts val="0"/>
              </a:spcBef>
              <a:spcAft>
                <a:spcPts val="0"/>
              </a:spcAft>
              <a:buClr>
                <a:srgbClr val="888888"/>
              </a:buClr>
              <a:buSzPts val="2400"/>
              <a:buNone/>
            </a:pPr>
            <a:r>
              <a:rPr lang="es-CO" sz="1200" dirty="0">
                <a:solidFill>
                  <a:srgbClr val="434343"/>
                </a:solidFill>
                <a:latin typeface="Verdana"/>
                <a:ea typeface="Verdana"/>
                <a:cs typeface="Verdana"/>
                <a:sym typeface="Verdana"/>
              </a:rPr>
              <a:t>3. Imagen y marca</a:t>
            </a:r>
          </a:p>
          <a:p>
            <a:pPr marL="0" lvl="0" indent="0" algn="just" rtl="0">
              <a:lnSpc>
                <a:spcPct val="150000"/>
              </a:lnSpc>
              <a:spcBef>
                <a:spcPts val="0"/>
              </a:spcBef>
              <a:spcAft>
                <a:spcPts val="0"/>
              </a:spcAft>
              <a:buClr>
                <a:srgbClr val="888888"/>
              </a:buClr>
              <a:buSzPts val="2400"/>
              <a:buNone/>
            </a:pPr>
            <a:r>
              <a:rPr lang="es-CO" sz="1200" dirty="0">
                <a:solidFill>
                  <a:srgbClr val="434343"/>
                </a:solidFill>
                <a:latin typeface="Verdana"/>
                <a:ea typeface="Verdana"/>
                <a:cs typeface="Verdana"/>
                <a:sym typeface="Verdana"/>
              </a:rPr>
              <a:t>4. Mercadeo y comercialización</a:t>
            </a:r>
          </a:p>
        </p:txBody>
      </p:sp>
      <p:sp>
        <p:nvSpPr>
          <p:cNvPr id="7" name="CuadroTexto 6">
            <a:extLst>
              <a:ext uri="{FF2B5EF4-FFF2-40B4-BE49-F238E27FC236}">
                <a16:creationId xmlns:a16="http://schemas.microsoft.com/office/drawing/2014/main" id="{4B8B31BB-5155-2C4B-21A8-263BBF9BF63C}"/>
              </a:ext>
            </a:extLst>
          </p:cNvPr>
          <p:cNvSpPr txBox="1"/>
          <p:nvPr/>
        </p:nvSpPr>
        <p:spPr>
          <a:xfrm>
            <a:off x="-580442" y="5784635"/>
            <a:ext cx="4777303" cy="923714"/>
          </a:xfrm>
          <a:prstGeom prst="rect">
            <a:avLst/>
          </a:prstGeom>
          <a:noFill/>
        </p:spPr>
        <p:txBody>
          <a:bodyPr wrap="square">
            <a:spAutoFit/>
          </a:bodyPr>
          <a:lstStyle/>
          <a:p>
            <a:pPr marL="540385">
              <a:lnSpc>
                <a:spcPct val="115000"/>
              </a:lnSpc>
            </a:pPr>
            <a:r>
              <a:rPr lang="es-ES" sz="1200" dirty="0">
                <a:solidFill>
                  <a:schemeClr val="bg1"/>
                </a:solidFill>
                <a:effectLst/>
                <a:latin typeface="Arial" panose="020B0604020202020204" pitchFamily="34" charset="0"/>
                <a:ea typeface="Arial MT"/>
                <a:cs typeface="Arial MT"/>
              </a:rPr>
              <a:t>Los interesados pueden solicitar información sobre el servicio a través de la línea telefónica +57 305 772 7539 o a los siguientes correos: Leila</a:t>
            </a:r>
            <a:r>
              <a:rPr lang="es-ES" sz="1200" spc="-30" dirty="0">
                <a:solidFill>
                  <a:schemeClr val="bg1"/>
                </a:solidFill>
                <a:effectLst/>
                <a:latin typeface="Arial" panose="020B0604020202020204" pitchFamily="34" charset="0"/>
                <a:ea typeface="Arial MT"/>
                <a:cs typeface="Arial MT"/>
              </a:rPr>
              <a:t> </a:t>
            </a:r>
            <a:r>
              <a:rPr lang="es-ES" sz="1200" dirty="0">
                <a:solidFill>
                  <a:schemeClr val="bg1"/>
                </a:solidFill>
                <a:effectLst/>
                <a:latin typeface="Arial" panose="020B0604020202020204" pitchFamily="34" charset="0"/>
                <a:ea typeface="Arial MT"/>
                <a:cs typeface="Arial MT"/>
              </a:rPr>
              <a:t>Molina:</a:t>
            </a:r>
            <a:r>
              <a:rPr lang="es-ES" sz="1200" spc="-30" dirty="0">
                <a:solidFill>
                  <a:schemeClr val="bg1"/>
                </a:solidFill>
                <a:effectLst/>
                <a:latin typeface="Arial" panose="020B0604020202020204" pitchFamily="34" charset="0"/>
                <a:ea typeface="Arial MT"/>
                <a:cs typeface="Arial MT"/>
              </a:rPr>
              <a:t> </a:t>
            </a:r>
            <a:r>
              <a:rPr lang="es-ES" sz="1200" spc="-10" dirty="0">
                <a:solidFill>
                  <a:schemeClr val="bg1"/>
                </a:solidFill>
                <a:effectLst/>
                <a:latin typeface="Arial" panose="020B0604020202020204" pitchFamily="34" charset="0"/>
                <a:ea typeface="Arial MT"/>
                <a:cs typeface="Arial MT"/>
                <a:hlinkClick r:id="rId6">
                  <a:extLst>
                    <a:ext uri="{A12FA001-AC4F-418D-AE19-62706E023703}">
                      <ahyp:hlinkClr xmlns:ahyp="http://schemas.microsoft.com/office/drawing/2018/hyperlinkcolor" val="tx"/>
                    </a:ext>
                  </a:extLst>
                </a:hlinkClick>
              </a:rPr>
              <a:t>lmolina@artesaniasdecolombia.com.co</a:t>
            </a:r>
            <a:endParaRPr lang="es-CO" sz="1100" dirty="0">
              <a:solidFill>
                <a:schemeClr val="bg1"/>
              </a:solidFill>
              <a:effectLst/>
              <a:latin typeface="Arial MT"/>
              <a:ea typeface="Arial MT"/>
              <a:cs typeface="Arial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11ec727162_0_90"/>
          <p:cNvSpPr/>
          <p:nvPr/>
        </p:nvSpPr>
        <p:spPr>
          <a:xfrm>
            <a:off x="0" y="0"/>
            <a:ext cx="4173415"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21" name="Google Shape;221;g211ec727162_0_90"/>
          <p:cNvSpPr txBox="1">
            <a:spLocks noGrp="1"/>
          </p:cNvSpPr>
          <p:nvPr>
            <p:ph type="title" idx="4294967295"/>
          </p:nvPr>
        </p:nvSpPr>
        <p:spPr>
          <a:xfrm>
            <a:off x="5006052" y="721308"/>
            <a:ext cx="7185948" cy="527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6000"/>
              <a:buFont typeface="Verdana"/>
              <a:buNone/>
            </a:pPr>
            <a:r>
              <a:rPr lang="es-CO" sz="2000" b="1" dirty="0">
                <a:solidFill>
                  <a:srgbClr val="932D46"/>
                </a:solidFill>
              </a:rPr>
              <a:t>2. ASISTENCIA TÉCNICA EN DISEÑO Y PRODUCCIÓN RESPONSABLE DEL PRODUCTO ARTESANAL. </a:t>
            </a:r>
            <a:endParaRPr sz="2000" b="1" dirty="0">
              <a:solidFill>
                <a:srgbClr val="932D46"/>
              </a:solidFill>
            </a:endParaRPr>
          </a:p>
        </p:txBody>
      </p:sp>
      <p:sp>
        <p:nvSpPr>
          <p:cNvPr id="222" name="Google Shape;222;g211ec727162_0_90"/>
          <p:cNvSpPr txBox="1">
            <a:spLocks noGrp="1"/>
          </p:cNvSpPr>
          <p:nvPr>
            <p:ph type="body" idx="4294967295"/>
          </p:nvPr>
        </p:nvSpPr>
        <p:spPr>
          <a:xfrm>
            <a:off x="5006052" y="1706153"/>
            <a:ext cx="6670133" cy="3025854"/>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00000"/>
              </a:lnSpc>
              <a:spcBef>
                <a:spcPts val="0"/>
              </a:spcBef>
              <a:spcAft>
                <a:spcPts val="0"/>
              </a:spcAft>
              <a:buClr>
                <a:srgbClr val="888888"/>
              </a:buClr>
              <a:buSzPts val="2400"/>
              <a:buNone/>
            </a:pPr>
            <a:r>
              <a:rPr lang="es-CO" sz="1300" b="1" dirty="0">
                <a:solidFill>
                  <a:srgbClr val="932D46"/>
                </a:solidFill>
              </a:rPr>
              <a:t>2.3. ASESORAMIENTO TÉCNICO PARA EL ACCESO Y APROVECHAMIENTO DE MATERIAS PRIMAS Y SOSTENIBILIDAD</a:t>
            </a:r>
          </a:p>
          <a:p>
            <a:pPr marL="0" lvl="0" indent="0" algn="just" rtl="0">
              <a:lnSpc>
                <a:spcPct val="10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0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00000"/>
              </a:lnSpc>
              <a:spcBef>
                <a:spcPts val="0"/>
              </a:spcBef>
              <a:spcAft>
                <a:spcPts val="0"/>
              </a:spcAft>
              <a:buClr>
                <a:srgbClr val="888888"/>
              </a:buClr>
              <a:buSzPts val="2400"/>
              <a:buNone/>
            </a:pPr>
            <a:r>
              <a:rPr lang="es-CO" sz="1300" dirty="0">
                <a:solidFill>
                  <a:srgbClr val="434343"/>
                </a:solidFill>
              </a:rPr>
              <a:t>Busca el mejoramiento en la gestión y la cualificación de la producción artesanal, haciendo eficientes los procesos de conservación de los recursos naturales y transformación de las materias primas, transfiriendo tecnología apropiada y fortaleciendo procesos tradicionales, para aumentar la capacidad de respuesta comercial, manteniendo el valor agregado y la calidad final del producto artesanal en dos grandes espacios de acompañamiento:</a:t>
            </a: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p:txBody>
      </p:sp>
      <p:pic>
        <p:nvPicPr>
          <p:cNvPr id="223" name="Google Shape;223;g211ec727162_0_90"/>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24" name="Google Shape;224;g211ec727162_0_90"/>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5" name="CuadroTexto 4">
            <a:extLst>
              <a:ext uri="{FF2B5EF4-FFF2-40B4-BE49-F238E27FC236}">
                <a16:creationId xmlns:a16="http://schemas.microsoft.com/office/drawing/2014/main" id="{241442D4-9F53-888D-24BA-59CF545B6C91}"/>
              </a:ext>
            </a:extLst>
          </p:cNvPr>
          <p:cNvSpPr txBox="1"/>
          <p:nvPr/>
        </p:nvSpPr>
        <p:spPr>
          <a:xfrm>
            <a:off x="5324425" y="4732007"/>
            <a:ext cx="6096000" cy="652038"/>
          </a:xfrm>
          <a:prstGeom prst="rect">
            <a:avLst/>
          </a:prstGeom>
          <a:noFill/>
        </p:spPr>
        <p:txBody>
          <a:bodyPr wrap="square">
            <a:spAutoFit/>
          </a:bodyPr>
          <a:lstStyle/>
          <a:p>
            <a:pPr lvl="0" algn="just" rtl="0">
              <a:lnSpc>
                <a:spcPct val="150000"/>
              </a:lnSpc>
              <a:spcBef>
                <a:spcPts val="0"/>
              </a:spcBef>
              <a:spcAft>
                <a:spcPts val="0"/>
              </a:spcAft>
              <a:buClr>
                <a:srgbClr val="888888"/>
              </a:buClr>
              <a:buSzPts val="2400"/>
            </a:pPr>
            <a:r>
              <a:rPr lang="es-CO" sz="1300" b="1" dirty="0">
                <a:solidFill>
                  <a:srgbClr val="7B0000"/>
                </a:solidFill>
                <a:latin typeface="Verdana"/>
                <a:ea typeface="Verdana"/>
                <a:cs typeface="Verdana"/>
                <a:sym typeface="Verdana"/>
              </a:rPr>
              <a:t>a. </a:t>
            </a:r>
            <a:r>
              <a:rPr lang="es-CO" sz="1300" dirty="0">
                <a:solidFill>
                  <a:srgbClr val="434343"/>
                </a:solidFill>
                <a:latin typeface="Verdana"/>
                <a:ea typeface="Verdana"/>
                <a:cs typeface="Verdana"/>
                <a:sym typeface="Verdana"/>
              </a:rPr>
              <a:t>Acceso y aprovechamiento de Materias Primas.</a:t>
            </a:r>
          </a:p>
          <a:p>
            <a:pPr lvl="0" algn="just" rtl="0">
              <a:lnSpc>
                <a:spcPct val="150000"/>
              </a:lnSpc>
              <a:spcBef>
                <a:spcPts val="0"/>
              </a:spcBef>
              <a:spcAft>
                <a:spcPts val="0"/>
              </a:spcAft>
              <a:buClr>
                <a:srgbClr val="888888"/>
              </a:buClr>
              <a:buSzPts val="2400"/>
            </a:pPr>
            <a:r>
              <a:rPr lang="es-CO" sz="1300" b="1" dirty="0">
                <a:solidFill>
                  <a:srgbClr val="7B0000"/>
                </a:solidFill>
                <a:latin typeface="Verdana"/>
                <a:ea typeface="Verdana"/>
                <a:cs typeface="Verdana"/>
                <a:sym typeface="Verdana"/>
              </a:rPr>
              <a:t>b. </a:t>
            </a:r>
            <a:r>
              <a:rPr lang="es-CO" sz="1300" dirty="0">
                <a:solidFill>
                  <a:srgbClr val="434343"/>
                </a:solidFill>
                <a:latin typeface="Verdana"/>
                <a:ea typeface="Verdana"/>
                <a:cs typeface="Verdana"/>
                <a:sym typeface="Verdana"/>
              </a:rPr>
              <a:t>Producción Responsable y Sostenible </a:t>
            </a:r>
          </a:p>
        </p:txBody>
      </p:sp>
      <p:sp>
        <p:nvSpPr>
          <p:cNvPr id="7" name="CuadroTexto 6">
            <a:extLst>
              <a:ext uri="{FF2B5EF4-FFF2-40B4-BE49-F238E27FC236}">
                <a16:creationId xmlns:a16="http://schemas.microsoft.com/office/drawing/2014/main" id="{4B8B31BB-5155-2C4B-21A8-263BBF9BF63C}"/>
              </a:ext>
            </a:extLst>
          </p:cNvPr>
          <p:cNvSpPr txBox="1"/>
          <p:nvPr/>
        </p:nvSpPr>
        <p:spPr>
          <a:xfrm>
            <a:off x="-517380" y="5880392"/>
            <a:ext cx="4777303" cy="923779"/>
          </a:xfrm>
          <a:prstGeom prst="rect">
            <a:avLst/>
          </a:prstGeom>
          <a:noFill/>
        </p:spPr>
        <p:txBody>
          <a:bodyPr wrap="square">
            <a:spAutoFit/>
          </a:bodyPr>
          <a:lstStyle/>
          <a:p>
            <a:pPr marL="540385">
              <a:lnSpc>
                <a:spcPct val="115000"/>
              </a:lnSpc>
            </a:pPr>
            <a:r>
              <a:rPr lang="es-ES" sz="1200" dirty="0">
                <a:solidFill>
                  <a:schemeClr val="bg1"/>
                </a:solidFill>
                <a:effectLst/>
                <a:latin typeface="Arial" panose="020B0604020202020204" pitchFamily="34" charset="0"/>
                <a:ea typeface="Arial MT"/>
                <a:cs typeface="Arial MT"/>
              </a:rPr>
              <a:t>Los interesados pueden solicitar información sobre el servicio a través de la línea telefónica +57 305 772 7539 o a los siguientes correos: Claudia Garavito: </a:t>
            </a:r>
            <a:r>
              <a:rPr lang="es-ES" sz="1200" dirty="0" err="1">
                <a:solidFill>
                  <a:schemeClr val="bg1"/>
                </a:solidFill>
                <a:effectLst/>
                <a:latin typeface="Arial" panose="020B0604020202020204" pitchFamily="34" charset="0"/>
                <a:ea typeface="Arial MT"/>
                <a:cs typeface="Arial MT"/>
              </a:rPr>
              <a:t>cgaravito@artesaniasdecolombia.com.co</a:t>
            </a:r>
            <a:r>
              <a:rPr lang="es-ES" sz="1200" dirty="0">
                <a:solidFill>
                  <a:schemeClr val="bg1"/>
                </a:solidFill>
                <a:effectLst/>
                <a:latin typeface="Arial" panose="020B0604020202020204" pitchFamily="34" charset="0"/>
                <a:ea typeface="Arial MT"/>
                <a:cs typeface="Arial MT"/>
              </a:rPr>
              <a:t> </a:t>
            </a:r>
            <a:endParaRPr lang="es-CO" sz="1100" dirty="0">
              <a:solidFill>
                <a:schemeClr val="bg1"/>
              </a:solidFill>
              <a:effectLst/>
              <a:latin typeface="Arial MT"/>
              <a:ea typeface="Arial MT"/>
              <a:cs typeface="Arial MT"/>
            </a:endParaRPr>
          </a:p>
        </p:txBody>
      </p:sp>
      <p:pic>
        <p:nvPicPr>
          <p:cNvPr id="3" name="Google Shape;210;g211ec727162_0_3">
            <a:extLst>
              <a:ext uri="{FF2B5EF4-FFF2-40B4-BE49-F238E27FC236}">
                <a16:creationId xmlns:a16="http://schemas.microsoft.com/office/drawing/2014/main" id="{A2848A21-9B63-645A-00BE-EDA79131147A}"/>
              </a:ext>
            </a:extLst>
          </p:cNvPr>
          <p:cNvPicPr preferRelativeResize="0"/>
          <p:nvPr/>
        </p:nvPicPr>
        <p:blipFill rotWithShape="1">
          <a:blip r:embed="rId5">
            <a:alphaModFix/>
          </a:blip>
          <a:srcRect t="2788" b="8409"/>
          <a:stretch/>
        </p:blipFill>
        <p:spPr>
          <a:xfrm>
            <a:off x="318372" y="492369"/>
            <a:ext cx="4173415" cy="5202961"/>
          </a:xfrm>
          <a:prstGeom prst="rect">
            <a:avLst/>
          </a:prstGeom>
          <a:noFill/>
          <a:ln>
            <a:noFill/>
          </a:ln>
        </p:spPr>
      </p:pic>
    </p:spTree>
    <p:extLst>
      <p:ext uri="{BB962C8B-B14F-4D97-AF65-F5344CB8AC3E}">
        <p14:creationId xmlns:p14="http://schemas.microsoft.com/office/powerpoint/2010/main" val="412983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11ec727162_0_90"/>
          <p:cNvSpPr/>
          <p:nvPr/>
        </p:nvSpPr>
        <p:spPr>
          <a:xfrm>
            <a:off x="0" y="0"/>
            <a:ext cx="4173415"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21" name="Google Shape;221;g211ec727162_0_90"/>
          <p:cNvSpPr txBox="1">
            <a:spLocks noGrp="1"/>
          </p:cNvSpPr>
          <p:nvPr>
            <p:ph type="title" idx="4294967295"/>
          </p:nvPr>
        </p:nvSpPr>
        <p:spPr>
          <a:xfrm>
            <a:off x="5006052" y="721308"/>
            <a:ext cx="7185948" cy="527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6000"/>
              <a:buFont typeface="Verdana"/>
              <a:buNone/>
            </a:pPr>
            <a:r>
              <a:rPr lang="es-CO" sz="2000" b="1" dirty="0">
                <a:solidFill>
                  <a:srgbClr val="932D46"/>
                </a:solidFill>
              </a:rPr>
              <a:t>2. ASISTENCIA TÉCNICA EN DISEÑO Y PRODUCCIÓN RESPONSABLE DEL PRODUCTO ARTESANAL. </a:t>
            </a:r>
            <a:endParaRPr sz="2000" b="1" dirty="0">
              <a:solidFill>
                <a:srgbClr val="932D46"/>
              </a:solidFill>
            </a:endParaRPr>
          </a:p>
        </p:txBody>
      </p:sp>
      <p:sp>
        <p:nvSpPr>
          <p:cNvPr id="222" name="Google Shape;222;g211ec727162_0_90"/>
          <p:cNvSpPr txBox="1">
            <a:spLocks noGrp="1"/>
          </p:cNvSpPr>
          <p:nvPr>
            <p:ph type="body" idx="4294967295"/>
          </p:nvPr>
        </p:nvSpPr>
        <p:spPr>
          <a:xfrm>
            <a:off x="5006052" y="1622073"/>
            <a:ext cx="6670133" cy="3025854"/>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150000"/>
              </a:lnSpc>
              <a:spcBef>
                <a:spcPts val="0"/>
              </a:spcBef>
              <a:spcAft>
                <a:spcPts val="0"/>
              </a:spcAft>
              <a:buClr>
                <a:srgbClr val="888888"/>
              </a:buClr>
              <a:buSzPts val="2400"/>
              <a:buNone/>
            </a:pPr>
            <a:r>
              <a:rPr lang="es-CO" sz="1300" b="1" dirty="0">
                <a:solidFill>
                  <a:srgbClr val="932D46"/>
                </a:solidFill>
              </a:rPr>
              <a:t>2.4. ASESORAMIENTO TÉCNICO INTEGRAL EN MODA Y JOYERÍA:</a:t>
            </a:r>
            <a:endParaRPr lang="es-CO" sz="1300" dirty="0">
              <a:solidFill>
                <a:srgbClr val="434343"/>
              </a:solidFill>
            </a:endParaRPr>
          </a:p>
          <a:p>
            <a:pPr marL="0" lvl="0" indent="0" algn="just" rtl="0">
              <a:lnSpc>
                <a:spcPct val="15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50000"/>
              </a:lnSpc>
              <a:spcBef>
                <a:spcPts val="0"/>
              </a:spcBef>
              <a:spcAft>
                <a:spcPts val="0"/>
              </a:spcAft>
              <a:buClr>
                <a:srgbClr val="888888"/>
              </a:buClr>
              <a:buSzPts val="2400"/>
              <a:buNone/>
            </a:pPr>
            <a:r>
              <a:rPr lang="es-CO" sz="1300" dirty="0">
                <a:solidFill>
                  <a:srgbClr val="434343"/>
                </a:solidFill>
              </a:rPr>
              <a:t>Busca fortalecer en los artesanos y artesanas con vocación al sistema moda, las competencias para la participación dentro del nicho específico de la moda, con innovación (</a:t>
            </a:r>
            <a:r>
              <a:rPr lang="es-CO" sz="1300" dirty="0" err="1">
                <a:solidFill>
                  <a:srgbClr val="434343"/>
                </a:solidFill>
              </a:rPr>
              <a:t>co</a:t>
            </a:r>
            <a:r>
              <a:rPr lang="es-CO" sz="1300" dirty="0">
                <a:solidFill>
                  <a:srgbClr val="434343"/>
                </a:solidFill>
              </a:rPr>
              <a:t>-diseño) y mejoramiento técnico en sus líneas de producto, en el marco de la Gestión Social Integral GSI. </a:t>
            </a:r>
          </a:p>
          <a:p>
            <a:pPr marL="0" lvl="0" indent="0" algn="just" rtl="0">
              <a:lnSpc>
                <a:spcPct val="15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50000"/>
              </a:lnSpc>
              <a:spcBef>
                <a:spcPts val="0"/>
              </a:spcBef>
              <a:spcAft>
                <a:spcPts val="0"/>
              </a:spcAft>
              <a:buClr>
                <a:srgbClr val="888888"/>
              </a:buClr>
              <a:buSzPts val="2400"/>
              <a:buNone/>
            </a:pPr>
            <a:r>
              <a:rPr lang="es-CO" sz="1300" dirty="0">
                <a:solidFill>
                  <a:srgbClr val="434343"/>
                </a:solidFill>
              </a:rPr>
              <a:t>Se ofrecen talleres teóricos y prácticos en:</a:t>
            </a:r>
          </a:p>
          <a:p>
            <a:pPr marL="0" lvl="0" indent="0" algn="just" rtl="0">
              <a:lnSpc>
                <a:spcPct val="15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5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5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5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5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150000"/>
              </a:lnSpc>
              <a:spcBef>
                <a:spcPts val="0"/>
              </a:spcBef>
              <a:spcAft>
                <a:spcPts val="0"/>
              </a:spcAft>
              <a:buClr>
                <a:srgbClr val="888888"/>
              </a:buClr>
              <a:buSzPts val="2400"/>
              <a:buNone/>
            </a:pPr>
            <a:endParaRPr lang="es-CO" sz="13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a:p>
            <a:pPr marL="0" lvl="0" indent="0" algn="just" rtl="0">
              <a:lnSpc>
                <a:spcPct val="90000"/>
              </a:lnSpc>
              <a:spcBef>
                <a:spcPts val="0"/>
              </a:spcBef>
              <a:spcAft>
                <a:spcPts val="0"/>
              </a:spcAft>
              <a:buClr>
                <a:srgbClr val="888888"/>
              </a:buClr>
              <a:buSzPts val="2400"/>
              <a:buNone/>
            </a:pPr>
            <a:endParaRPr lang="es-CO" sz="1600" dirty="0">
              <a:solidFill>
                <a:srgbClr val="434343"/>
              </a:solidFill>
            </a:endParaRPr>
          </a:p>
        </p:txBody>
      </p:sp>
      <p:pic>
        <p:nvPicPr>
          <p:cNvPr id="223" name="Google Shape;223;g211ec727162_0_90"/>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24" name="Google Shape;224;g211ec727162_0_90"/>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5" name="CuadroTexto 4">
            <a:extLst>
              <a:ext uri="{FF2B5EF4-FFF2-40B4-BE49-F238E27FC236}">
                <a16:creationId xmlns:a16="http://schemas.microsoft.com/office/drawing/2014/main" id="{241442D4-9F53-888D-24BA-59CF545B6C91}"/>
              </a:ext>
            </a:extLst>
          </p:cNvPr>
          <p:cNvSpPr txBox="1"/>
          <p:nvPr/>
        </p:nvSpPr>
        <p:spPr>
          <a:xfrm>
            <a:off x="5150576" y="4527632"/>
            <a:ext cx="6096000" cy="1184940"/>
          </a:xfrm>
          <a:prstGeom prst="rect">
            <a:avLst/>
          </a:prstGeom>
          <a:noFill/>
        </p:spPr>
        <p:txBody>
          <a:bodyPr wrap="square">
            <a:spAutoFit/>
          </a:bodyPr>
          <a:lstStyle/>
          <a:p>
            <a:pPr marL="285750" indent="-285750" algn="just">
              <a:lnSpc>
                <a:spcPct val="150000"/>
              </a:lnSpc>
              <a:spcBef>
                <a:spcPts val="0"/>
              </a:spcBef>
              <a:buClr>
                <a:srgbClr val="888888"/>
              </a:buClr>
              <a:buFont typeface="Arial" panose="020B0604020202020204" pitchFamily="34" charset="0"/>
              <a:buChar char="•"/>
            </a:pPr>
            <a:r>
              <a:rPr lang="es-CO" sz="1300" dirty="0">
                <a:solidFill>
                  <a:srgbClr val="434343"/>
                </a:solidFill>
                <a:latin typeface="Verdana"/>
                <a:ea typeface="Verdana"/>
                <a:cs typeface="Verdana"/>
                <a:sym typeface="Verdana"/>
              </a:rPr>
              <a:t>Mejoramiento y desarrollo de producto.</a:t>
            </a:r>
          </a:p>
          <a:p>
            <a:pPr marL="285750" indent="-285750" algn="just">
              <a:lnSpc>
                <a:spcPct val="150000"/>
              </a:lnSpc>
              <a:spcBef>
                <a:spcPts val="0"/>
              </a:spcBef>
              <a:buClr>
                <a:srgbClr val="888888"/>
              </a:buClr>
              <a:buFont typeface="Arial" panose="020B0604020202020204" pitchFamily="34" charset="0"/>
              <a:buChar char="•"/>
            </a:pPr>
            <a:r>
              <a:rPr lang="es-CO" sz="1300" dirty="0">
                <a:solidFill>
                  <a:srgbClr val="434343"/>
                </a:solidFill>
                <a:latin typeface="Verdana"/>
                <a:ea typeface="Verdana"/>
                <a:cs typeface="Verdana"/>
                <a:sym typeface="Verdana"/>
              </a:rPr>
              <a:t>Determinantes de calidad y optimización de la calidad</a:t>
            </a:r>
          </a:p>
          <a:p>
            <a:pPr marL="285750" indent="-285750" algn="just">
              <a:spcBef>
                <a:spcPts val="0"/>
              </a:spcBef>
              <a:buClr>
                <a:srgbClr val="888888"/>
              </a:buClr>
              <a:buFont typeface="Arial" panose="020B0604020202020204" pitchFamily="34" charset="0"/>
              <a:buChar char="•"/>
            </a:pPr>
            <a:endParaRPr lang="es-CO" sz="1600" dirty="0">
              <a:solidFill>
                <a:srgbClr val="434343"/>
              </a:solidFill>
            </a:endParaRPr>
          </a:p>
          <a:p>
            <a:pPr marL="285750" indent="-285750" algn="just">
              <a:spcBef>
                <a:spcPts val="0"/>
              </a:spcBef>
              <a:buClr>
                <a:srgbClr val="888888"/>
              </a:buClr>
              <a:buFont typeface="Arial" panose="020B0604020202020204" pitchFamily="34" charset="0"/>
              <a:buChar char="•"/>
            </a:pPr>
            <a:endParaRPr lang="es-CO" sz="1600" dirty="0">
              <a:solidFill>
                <a:srgbClr val="434343"/>
              </a:solidFill>
            </a:endParaRPr>
          </a:p>
        </p:txBody>
      </p:sp>
      <p:sp>
        <p:nvSpPr>
          <p:cNvPr id="7" name="CuadroTexto 6">
            <a:extLst>
              <a:ext uri="{FF2B5EF4-FFF2-40B4-BE49-F238E27FC236}">
                <a16:creationId xmlns:a16="http://schemas.microsoft.com/office/drawing/2014/main" id="{4B8B31BB-5155-2C4B-21A8-263BBF9BF63C}"/>
              </a:ext>
            </a:extLst>
          </p:cNvPr>
          <p:cNvSpPr txBox="1"/>
          <p:nvPr/>
        </p:nvSpPr>
        <p:spPr>
          <a:xfrm>
            <a:off x="-538398" y="5777346"/>
            <a:ext cx="4777303" cy="923779"/>
          </a:xfrm>
          <a:prstGeom prst="rect">
            <a:avLst/>
          </a:prstGeom>
          <a:noFill/>
        </p:spPr>
        <p:txBody>
          <a:bodyPr wrap="square">
            <a:spAutoFit/>
          </a:bodyPr>
          <a:lstStyle/>
          <a:p>
            <a:pPr marL="540385">
              <a:lnSpc>
                <a:spcPct val="115000"/>
              </a:lnSpc>
            </a:pPr>
            <a:r>
              <a:rPr lang="es-ES" sz="1200" dirty="0">
                <a:solidFill>
                  <a:schemeClr val="bg1"/>
                </a:solidFill>
                <a:effectLst/>
                <a:latin typeface="Arial" panose="020B0604020202020204" pitchFamily="34" charset="0"/>
                <a:ea typeface="Arial MT"/>
                <a:cs typeface="Arial MT"/>
              </a:rPr>
              <a:t>Los interesados pueden solicitar información sobre el servicio a través de la línea telefónica +57 305 772 7539 o a los siguientes correos: Ángela Galindo: </a:t>
            </a:r>
            <a:r>
              <a:rPr lang="es-ES" sz="1200" dirty="0" err="1">
                <a:solidFill>
                  <a:schemeClr val="bg1"/>
                </a:solidFill>
                <a:effectLst/>
                <a:latin typeface="Arial" panose="020B0604020202020204" pitchFamily="34" charset="0"/>
                <a:ea typeface="Arial MT"/>
                <a:cs typeface="Arial MT"/>
              </a:rPr>
              <a:t>agalindo@artesaniasdecolombia.com.co</a:t>
            </a:r>
            <a:r>
              <a:rPr lang="es-ES" sz="1200" dirty="0">
                <a:solidFill>
                  <a:schemeClr val="bg1"/>
                </a:solidFill>
                <a:effectLst/>
                <a:latin typeface="Arial" panose="020B0604020202020204" pitchFamily="34" charset="0"/>
                <a:ea typeface="Arial MT"/>
                <a:cs typeface="Arial MT"/>
              </a:rPr>
              <a:t> </a:t>
            </a:r>
            <a:endParaRPr lang="es-CO" sz="1100" dirty="0">
              <a:solidFill>
                <a:schemeClr val="bg1"/>
              </a:solidFill>
              <a:effectLst/>
              <a:latin typeface="Arial MT"/>
              <a:ea typeface="Arial MT"/>
              <a:cs typeface="Arial MT"/>
            </a:endParaRPr>
          </a:p>
        </p:txBody>
      </p:sp>
      <p:pic>
        <p:nvPicPr>
          <p:cNvPr id="3" name="Google Shape;174;p6">
            <a:extLst>
              <a:ext uri="{FF2B5EF4-FFF2-40B4-BE49-F238E27FC236}">
                <a16:creationId xmlns:a16="http://schemas.microsoft.com/office/drawing/2014/main" id="{AABEA9F3-7F78-073E-3734-5A79379024F6}"/>
              </a:ext>
            </a:extLst>
          </p:cNvPr>
          <p:cNvPicPr preferRelativeResize="0"/>
          <p:nvPr/>
        </p:nvPicPr>
        <p:blipFill rotWithShape="1">
          <a:blip r:embed="rId5">
            <a:alphaModFix/>
          </a:blip>
          <a:srcRect b="10849"/>
          <a:stretch/>
        </p:blipFill>
        <p:spPr>
          <a:xfrm>
            <a:off x="331428" y="389484"/>
            <a:ext cx="4173416" cy="5199057"/>
          </a:xfrm>
          <a:prstGeom prst="rect">
            <a:avLst/>
          </a:prstGeom>
          <a:noFill/>
          <a:ln>
            <a:noFill/>
          </a:ln>
        </p:spPr>
      </p:pic>
    </p:spTree>
    <p:extLst>
      <p:ext uri="{BB962C8B-B14F-4D97-AF65-F5344CB8AC3E}">
        <p14:creationId xmlns:p14="http://schemas.microsoft.com/office/powerpoint/2010/main" val="217137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11ec727162_0_90"/>
          <p:cNvSpPr/>
          <p:nvPr/>
        </p:nvSpPr>
        <p:spPr>
          <a:xfrm>
            <a:off x="0" y="0"/>
            <a:ext cx="4173415"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21" name="Google Shape;221;g211ec727162_0_90"/>
          <p:cNvSpPr txBox="1">
            <a:spLocks noGrp="1"/>
          </p:cNvSpPr>
          <p:nvPr>
            <p:ph type="title" idx="4294967295"/>
          </p:nvPr>
        </p:nvSpPr>
        <p:spPr>
          <a:xfrm>
            <a:off x="5006052" y="721308"/>
            <a:ext cx="7185948" cy="527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ts val="6000"/>
              <a:buFont typeface="Verdana"/>
              <a:buNone/>
            </a:pPr>
            <a:r>
              <a:rPr lang="es-CO" sz="2000" b="1" dirty="0">
                <a:solidFill>
                  <a:srgbClr val="932D46"/>
                </a:solidFill>
              </a:rPr>
              <a:t>3. ASESORAMIENTO TÉCNICO EN PROMOCIÓN, COMERCIALIZACIÓN Y REINVERSIÓN </a:t>
            </a:r>
            <a:endParaRPr sz="2000" b="1" dirty="0">
              <a:solidFill>
                <a:srgbClr val="932D46"/>
              </a:solidFill>
            </a:endParaRPr>
          </a:p>
        </p:txBody>
      </p:sp>
      <p:sp>
        <p:nvSpPr>
          <p:cNvPr id="222" name="Google Shape;222;g211ec727162_0_90"/>
          <p:cNvSpPr txBox="1">
            <a:spLocks noGrp="1"/>
          </p:cNvSpPr>
          <p:nvPr>
            <p:ph type="body" idx="4294967295"/>
          </p:nvPr>
        </p:nvSpPr>
        <p:spPr>
          <a:xfrm>
            <a:off x="5006052" y="1612369"/>
            <a:ext cx="6670133" cy="1323439"/>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rgbClr val="888888"/>
              </a:buClr>
              <a:buSzPts val="2400"/>
              <a:buNone/>
            </a:pPr>
            <a:r>
              <a:rPr lang="es-CO" sz="1300" dirty="0">
                <a:solidFill>
                  <a:srgbClr val="434343"/>
                </a:solidFill>
              </a:rPr>
              <a:t>Acompañamiento integral a los artesanos y comunidades artesanales, desarrollando procesos adaptados de comercialización, a través de la economía solidaria; con el fin de consolidar su labor a través de la reinversión por medio de los siguientes módulos:</a:t>
            </a:r>
          </a:p>
        </p:txBody>
      </p:sp>
      <p:pic>
        <p:nvPicPr>
          <p:cNvPr id="223" name="Google Shape;223;g211ec727162_0_90"/>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24" name="Google Shape;224;g211ec727162_0_90"/>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5" name="CuadroTexto 4">
            <a:extLst>
              <a:ext uri="{FF2B5EF4-FFF2-40B4-BE49-F238E27FC236}">
                <a16:creationId xmlns:a16="http://schemas.microsoft.com/office/drawing/2014/main" id="{241442D4-9F53-888D-24BA-59CF545B6C91}"/>
              </a:ext>
            </a:extLst>
          </p:cNvPr>
          <p:cNvSpPr txBox="1"/>
          <p:nvPr/>
        </p:nvSpPr>
        <p:spPr>
          <a:xfrm>
            <a:off x="5150576" y="3238093"/>
            <a:ext cx="6096000" cy="2492990"/>
          </a:xfrm>
          <a:prstGeom prst="rect">
            <a:avLst/>
          </a:prstGeom>
          <a:noFill/>
        </p:spPr>
        <p:txBody>
          <a:bodyPr wrap="square">
            <a:spAutoFit/>
          </a:bodyPr>
          <a:lstStyle/>
          <a:p>
            <a:pPr marL="285750" indent="-285750" algn="just">
              <a:spcBef>
                <a:spcPts val="0"/>
              </a:spcBef>
              <a:buClr>
                <a:srgbClr val="888888"/>
              </a:buClr>
              <a:buFont typeface="Arial" panose="020B0604020202020204" pitchFamily="34" charset="0"/>
              <a:buChar char="•"/>
            </a:pPr>
            <a:r>
              <a:rPr lang="es-CO" sz="1300" dirty="0">
                <a:solidFill>
                  <a:srgbClr val="434343"/>
                </a:solidFill>
                <a:latin typeface="Verdana"/>
                <a:ea typeface="Verdana"/>
                <a:cs typeface="Verdana"/>
                <a:sym typeface="Verdana"/>
              </a:rPr>
              <a:t>Comercialización local, regional y nacional</a:t>
            </a:r>
          </a:p>
          <a:p>
            <a:pPr marL="285750" indent="-285750" algn="just">
              <a:spcBef>
                <a:spcPts val="0"/>
              </a:spcBef>
              <a:buClr>
                <a:srgbClr val="888888"/>
              </a:buClr>
              <a:buFont typeface="Arial" panose="020B0604020202020204" pitchFamily="34" charset="0"/>
              <a:buChar char="•"/>
            </a:pPr>
            <a:endParaRPr lang="es-CO" sz="1300" dirty="0">
              <a:solidFill>
                <a:srgbClr val="434343"/>
              </a:solidFill>
              <a:latin typeface="Verdana"/>
              <a:ea typeface="Verdana"/>
              <a:cs typeface="Verdana"/>
              <a:sym typeface="Verdana"/>
            </a:endParaRPr>
          </a:p>
          <a:p>
            <a:pPr marL="285750" indent="-285750" algn="just">
              <a:spcBef>
                <a:spcPts val="0"/>
              </a:spcBef>
              <a:buClr>
                <a:srgbClr val="888888"/>
              </a:buClr>
              <a:buFont typeface="Arial" panose="020B0604020202020204" pitchFamily="34" charset="0"/>
              <a:buChar char="•"/>
            </a:pPr>
            <a:r>
              <a:rPr lang="es-CO" sz="1300" dirty="0">
                <a:solidFill>
                  <a:srgbClr val="434343"/>
                </a:solidFill>
                <a:latin typeface="Verdana"/>
                <a:ea typeface="Verdana"/>
                <a:cs typeface="Verdana"/>
                <a:sym typeface="Verdana"/>
              </a:rPr>
              <a:t>Estrategias para penetrar y competir en el mercado</a:t>
            </a:r>
          </a:p>
          <a:p>
            <a:pPr marL="285750" indent="-285750" algn="just">
              <a:spcBef>
                <a:spcPts val="0"/>
              </a:spcBef>
              <a:buClr>
                <a:srgbClr val="888888"/>
              </a:buClr>
              <a:buFont typeface="Arial" panose="020B0604020202020204" pitchFamily="34" charset="0"/>
              <a:buChar char="•"/>
            </a:pPr>
            <a:endParaRPr lang="es-CO" sz="1300" dirty="0">
              <a:solidFill>
                <a:srgbClr val="434343"/>
              </a:solidFill>
              <a:latin typeface="Verdana"/>
              <a:ea typeface="Verdana"/>
              <a:cs typeface="Verdana"/>
              <a:sym typeface="Verdana"/>
            </a:endParaRPr>
          </a:p>
          <a:p>
            <a:pPr marL="285750" indent="-285750" algn="just">
              <a:spcBef>
                <a:spcPts val="0"/>
              </a:spcBef>
              <a:buClr>
                <a:srgbClr val="888888"/>
              </a:buClr>
              <a:buFont typeface="Arial" panose="020B0604020202020204" pitchFamily="34" charset="0"/>
              <a:buChar char="•"/>
            </a:pPr>
            <a:r>
              <a:rPr lang="es-CO" sz="1300" dirty="0">
                <a:solidFill>
                  <a:srgbClr val="434343"/>
                </a:solidFill>
                <a:latin typeface="Verdana"/>
                <a:ea typeface="Verdana"/>
                <a:cs typeface="Verdana"/>
                <a:sym typeface="Verdana"/>
              </a:rPr>
              <a:t>Preparación para la participación en eventos feriales</a:t>
            </a:r>
          </a:p>
          <a:p>
            <a:pPr marL="285750" indent="-285750" algn="just">
              <a:spcBef>
                <a:spcPts val="0"/>
              </a:spcBef>
              <a:buClr>
                <a:srgbClr val="888888"/>
              </a:buClr>
              <a:buFont typeface="Arial" panose="020B0604020202020204" pitchFamily="34" charset="0"/>
              <a:buChar char="•"/>
            </a:pPr>
            <a:endParaRPr lang="es-CO" sz="1300" dirty="0">
              <a:solidFill>
                <a:srgbClr val="434343"/>
              </a:solidFill>
              <a:latin typeface="Verdana"/>
              <a:ea typeface="Verdana"/>
              <a:cs typeface="Verdana"/>
              <a:sym typeface="Verdana"/>
            </a:endParaRPr>
          </a:p>
          <a:p>
            <a:pPr marL="285750" indent="-285750" algn="just">
              <a:spcBef>
                <a:spcPts val="0"/>
              </a:spcBef>
              <a:buClr>
                <a:srgbClr val="888888"/>
              </a:buClr>
              <a:buFont typeface="Arial" panose="020B0604020202020204" pitchFamily="34" charset="0"/>
              <a:buChar char="•"/>
            </a:pPr>
            <a:r>
              <a:rPr lang="es-CO" sz="1300" dirty="0">
                <a:solidFill>
                  <a:srgbClr val="434343"/>
                </a:solidFill>
                <a:latin typeface="Verdana"/>
                <a:ea typeface="Verdana"/>
                <a:cs typeface="Verdana"/>
                <a:sym typeface="Verdana"/>
              </a:rPr>
              <a:t>Vinculación estratégica</a:t>
            </a:r>
          </a:p>
          <a:p>
            <a:pPr marL="285750" indent="-285750" algn="just">
              <a:spcBef>
                <a:spcPts val="0"/>
              </a:spcBef>
              <a:buClr>
                <a:srgbClr val="888888"/>
              </a:buClr>
              <a:buFont typeface="Arial" panose="020B0604020202020204" pitchFamily="34" charset="0"/>
              <a:buChar char="•"/>
            </a:pPr>
            <a:endParaRPr lang="es-CO" sz="1300" dirty="0">
              <a:solidFill>
                <a:srgbClr val="434343"/>
              </a:solidFill>
              <a:latin typeface="Verdana"/>
              <a:ea typeface="Verdana"/>
              <a:cs typeface="Verdana"/>
              <a:sym typeface="Verdana"/>
            </a:endParaRPr>
          </a:p>
          <a:p>
            <a:pPr marL="285750" indent="-285750" algn="just">
              <a:spcBef>
                <a:spcPts val="0"/>
              </a:spcBef>
              <a:buClr>
                <a:srgbClr val="888888"/>
              </a:buClr>
              <a:buFont typeface="Arial" panose="020B0604020202020204" pitchFamily="34" charset="0"/>
              <a:buChar char="•"/>
            </a:pPr>
            <a:r>
              <a:rPr lang="es-CO" sz="1300" dirty="0">
                <a:solidFill>
                  <a:srgbClr val="434343"/>
                </a:solidFill>
                <a:latin typeface="Verdana"/>
                <a:ea typeface="Verdana"/>
                <a:cs typeface="Verdana"/>
                <a:sym typeface="Verdana"/>
              </a:rPr>
              <a:t>Fortalecimiento del trabajo colectivo, la asociatividad, formalización y bancarización</a:t>
            </a:r>
          </a:p>
          <a:p>
            <a:pPr marL="285750" indent="-285750" algn="just">
              <a:spcBef>
                <a:spcPts val="0"/>
              </a:spcBef>
              <a:buClr>
                <a:srgbClr val="888888"/>
              </a:buClr>
              <a:buFont typeface="Arial" panose="020B0604020202020204" pitchFamily="34" charset="0"/>
              <a:buChar char="•"/>
            </a:pPr>
            <a:endParaRPr lang="es-CO" sz="1300" dirty="0">
              <a:solidFill>
                <a:srgbClr val="434343"/>
              </a:solidFill>
              <a:latin typeface="Verdana"/>
              <a:ea typeface="Verdana"/>
              <a:cs typeface="Verdana"/>
              <a:sym typeface="Verdana"/>
            </a:endParaRPr>
          </a:p>
          <a:p>
            <a:pPr marL="285750" indent="-285750" algn="just">
              <a:spcBef>
                <a:spcPts val="0"/>
              </a:spcBef>
              <a:buClr>
                <a:srgbClr val="888888"/>
              </a:buClr>
              <a:buFont typeface="Arial" panose="020B0604020202020204" pitchFamily="34" charset="0"/>
              <a:buChar char="•"/>
            </a:pPr>
            <a:r>
              <a:rPr lang="es-CO" sz="1300" dirty="0">
                <a:solidFill>
                  <a:srgbClr val="434343"/>
                </a:solidFill>
                <a:latin typeface="Verdana"/>
                <a:ea typeface="Verdana"/>
                <a:cs typeface="Verdana"/>
                <a:sym typeface="Verdana"/>
              </a:rPr>
              <a:t>Sostenibilidad del negocio artesanal</a:t>
            </a:r>
          </a:p>
        </p:txBody>
      </p:sp>
      <p:sp>
        <p:nvSpPr>
          <p:cNvPr id="7" name="CuadroTexto 6">
            <a:extLst>
              <a:ext uri="{FF2B5EF4-FFF2-40B4-BE49-F238E27FC236}">
                <a16:creationId xmlns:a16="http://schemas.microsoft.com/office/drawing/2014/main" id="{4B8B31BB-5155-2C4B-21A8-263BBF9BF63C}"/>
              </a:ext>
            </a:extLst>
          </p:cNvPr>
          <p:cNvSpPr txBox="1"/>
          <p:nvPr/>
        </p:nvSpPr>
        <p:spPr>
          <a:xfrm>
            <a:off x="-510104" y="5676418"/>
            <a:ext cx="4683519" cy="1058623"/>
          </a:xfrm>
          <a:prstGeom prst="rect">
            <a:avLst/>
          </a:prstGeom>
          <a:noFill/>
        </p:spPr>
        <p:txBody>
          <a:bodyPr wrap="square">
            <a:spAutoFit/>
          </a:bodyPr>
          <a:lstStyle/>
          <a:p>
            <a:pPr marL="540385" algn="just">
              <a:lnSpc>
                <a:spcPct val="115000"/>
              </a:lnSpc>
            </a:pPr>
            <a:r>
              <a:rPr lang="es-CO" dirty="0">
                <a:solidFill>
                  <a:schemeClr val="bg1"/>
                </a:solidFill>
                <a:latin typeface="Arial" panose="020B0604020202020204" pitchFamily="34" charset="0"/>
                <a:sym typeface="Verdana"/>
              </a:rPr>
              <a:t>Se puede solicitar más información a través de la línea telefónica </a:t>
            </a:r>
            <a:r>
              <a:rPr lang="es-ES" dirty="0">
                <a:solidFill>
                  <a:schemeClr val="bg1"/>
                </a:solidFill>
                <a:latin typeface="Arial" panose="020B0604020202020204" pitchFamily="34" charset="0"/>
              </a:rPr>
              <a:t>+57 305 772 7539</a:t>
            </a:r>
            <a:r>
              <a:rPr lang="es-CO" dirty="0">
                <a:solidFill>
                  <a:schemeClr val="bg1"/>
                </a:solidFill>
                <a:latin typeface="Arial" panose="020B0604020202020204" pitchFamily="34" charset="0"/>
                <a:sym typeface="Verdana"/>
              </a:rPr>
              <a:t> o del correo:</a:t>
            </a:r>
          </a:p>
          <a:p>
            <a:pPr marL="540385">
              <a:lnSpc>
                <a:spcPct val="115000"/>
              </a:lnSpc>
            </a:pPr>
            <a:r>
              <a:rPr lang="es-CO" dirty="0">
                <a:solidFill>
                  <a:schemeClr val="bg1"/>
                </a:solidFill>
                <a:latin typeface="Arial" panose="020B0604020202020204" pitchFamily="34" charset="0"/>
                <a:sym typeface="Verdana"/>
              </a:rPr>
              <a:t>Claudia Garavito: </a:t>
            </a:r>
            <a:r>
              <a:rPr lang="es-CO" dirty="0" err="1">
                <a:solidFill>
                  <a:schemeClr val="bg1"/>
                </a:solidFill>
                <a:latin typeface="Arial" panose="020B0604020202020204" pitchFamily="34" charset="0"/>
                <a:sym typeface="Verdana"/>
              </a:rPr>
              <a:t>cgaravito@artesaniasdecolombia.com.co</a:t>
            </a:r>
            <a:endParaRPr lang="es-CO" dirty="0">
              <a:solidFill>
                <a:schemeClr val="bg1"/>
              </a:solidFill>
              <a:latin typeface="Arial" panose="020B0604020202020204" pitchFamily="34" charset="0"/>
              <a:sym typeface="Verdana"/>
            </a:endParaRPr>
          </a:p>
        </p:txBody>
      </p:sp>
      <p:pic>
        <p:nvPicPr>
          <p:cNvPr id="2" name="Google Shape;190;g211ec727162_0_17">
            <a:extLst>
              <a:ext uri="{FF2B5EF4-FFF2-40B4-BE49-F238E27FC236}">
                <a16:creationId xmlns:a16="http://schemas.microsoft.com/office/drawing/2014/main" id="{C5D00D20-709C-19AC-157E-F58E8046AAB5}"/>
              </a:ext>
            </a:extLst>
          </p:cNvPr>
          <p:cNvPicPr preferRelativeResize="0"/>
          <p:nvPr/>
        </p:nvPicPr>
        <p:blipFill rotWithShape="1">
          <a:blip r:embed="rId5">
            <a:alphaModFix/>
          </a:blip>
          <a:srcRect l="5141" b="21396"/>
          <a:stretch/>
        </p:blipFill>
        <p:spPr>
          <a:xfrm>
            <a:off x="344056" y="425974"/>
            <a:ext cx="4173415" cy="5111132"/>
          </a:xfrm>
          <a:prstGeom prst="rect">
            <a:avLst/>
          </a:prstGeom>
          <a:noFill/>
          <a:ln>
            <a:noFill/>
          </a:ln>
        </p:spPr>
      </p:pic>
    </p:spTree>
    <p:extLst>
      <p:ext uri="{BB962C8B-B14F-4D97-AF65-F5344CB8AC3E}">
        <p14:creationId xmlns:p14="http://schemas.microsoft.com/office/powerpoint/2010/main" val="250730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11ec727162_0_90"/>
          <p:cNvSpPr/>
          <p:nvPr/>
        </p:nvSpPr>
        <p:spPr>
          <a:xfrm>
            <a:off x="0" y="0"/>
            <a:ext cx="4173415"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21" name="Google Shape;221;g211ec727162_0_90"/>
          <p:cNvSpPr txBox="1">
            <a:spLocks noGrp="1"/>
          </p:cNvSpPr>
          <p:nvPr>
            <p:ph type="title" idx="4294967295"/>
          </p:nvPr>
        </p:nvSpPr>
        <p:spPr>
          <a:xfrm>
            <a:off x="4751209" y="992009"/>
            <a:ext cx="7440791" cy="527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6000"/>
              <a:buFont typeface="Verdana"/>
              <a:buNone/>
            </a:pPr>
            <a:r>
              <a:rPr lang="es-CO" sz="1700" b="1" dirty="0">
                <a:solidFill>
                  <a:srgbClr val="932D46"/>
                </a:solidFill>
              </a:rPr>
              <a:t>4. CAPACITACIÓN Y ENTRENAMIENTO A TRAVÉS DE LA UNIDAD DE FORMACIÓN PARA EL TRABAJO Y EL DESARROLLO HUMANO</a:t>
            </a:r>
            <a:endParaRPr sz="1700" b="1" dirty="0">
              <a:solidFill>
                <a:srgbClr val="932D46"/>
              </a:solidFill>
            </a:endParaRPr>
          </a:p>
        </p:txBody>
      </p:sp>
      <p:sp>
        <p:nvSpPr>
          <p:cNvPr id="222" name="Google Shape;222;g211ec727162_0_90"/>
          <p:cNvSpPr txBox="1">
            <a:spLocks noGrp="1"/>
          </p:cNvSpPr>
          <p:nvPr>
            <p:ph type="body" idx="4294967295"/>
          </p:nvPr>
        </p:nvSpPr>
        <p:spPr>
          <a:xfrm>
            <a:off x="4683520" y="1612368"/>
            <a:ext cx="6992666" cy="1816631"/>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888888"/>
              </a:buClr>
              <a:buSzPts val="2400"/>
              <a:buNone/>
            </a:pPr>
            <a:r>
              <a:rPr lang="es-CO" sz="1300" dirty="0">
                <a:solidFill>
                  <a:srgbClr val="434343"/>
                </a:solidFill>
              </a:rPr>
              <a:t>Desarrollo integral y permanente de formación del personal relacionado con el sector artesanal, brindando formación académica y laboral, a través de programas flexibles y coherentes con las necesidades y expectativas de las personas, la sociedad, el mercado laboral, el sector productivo y las características culturales y ambientales, con el fin de mejorar su competitividad. Lo anterior se enmarca en la estrategia de Gestión Social Integral de Artesanías de Colombia S.A.-BIC.</a:t>
            </a:r>
          </a:p>
        </p:txBody>
      </p:sp>
      <p:pic>
        <p:nvPicPr>
          <p:cNvPr id="223" name="Google Shape;223;g211ec727162_0_90"/>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24" name="Google Shape;224;g211ec727162_0_90"/>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5" name="CuadroTexto 4">
            <a:extLst>
              <a:ext uri="{FF2B5EF4-FFF2-40B4-BE49-F238E27FC236}">
                <a16:creationId xmlns:a16="http://schemas.microsoft.com/office/drawing/2014/main" id="{241442D4-9F53-888D-24BA-59CF545B6C91}"/>
              </a:ext>
            </a:extLst>
          </p:cNvPr>
          <p:cNvSpPr txBox="1"/>
          <p:nvPr/>
        </p:nvSpPr>
        <p:spPr>
          <a:xfrm>
            <a:off x="4751209" y="3335417"/>
            <a:ext cx="6350843" cy="1738938"/>
          </a:xfrm>
          <a:prstGeom prst="rect">
            <a:avLst/>
          </a:prstGeom>
          <a:noFill/>
        </p:spPr>
        <p:txBody>
          <a:bodyPr wrap="square">
            <a:spAutoFit/>
          </a:bodyPr>
          <a:lstStyle/>
          <a:p>
            <a:pPr algn="just">
              <a:spcBef>
                <a:spcPts val="0"/>
              </a:spcBef>
              <a:buClr>
                <a:srgbClr val="888888"/>
              </a:buClr>
            </a:pPr>
            <a:r>
              <a:rPr lang="es-CO" sz="1300" dirty="0">
                <a:solidFill>
                  <a:srgbClr val="434343"/>
                </a:solidFill>
                <a:latin typeface="Verdana"/>
                <a:ea typeface="Verdana"/>
                <a:cs typeface="Verdana"/>
                <a:sym typeface="Verdana"/>
              </a:rPr>
              <a:t>Para lo anterior el servicio ofrece:</a:t>
            </a:r>
            <a:endParaRPr lang="es-CO" sz="1300" dirty="0">
              <a:solidFill>
                <a:srgbClr val="5C0000"/>
              </a:solidFill>
              <a:latin typeface="Verdana"/>
              <a:ea typeface="Verdana"/>
              <a:cs typeface="Verdana"/>
              <a:sym typeface="Verdana"/>
            </a:endParaRPr>
          </a:p>
          <a:p>
            <a:pPr algn="just">
              <a:spcBef>
                <a:spcPts val="0"/>
              </a:spcBef>
              <a:buClr>
                <a:srgbClr val="888888"/>
              </a:buClr>
            </a:pPr>
            <a:endParaRPr lang="es-CO" sz="1300" dirty="0">
              <a:solidFill>
                <a:srgbClr val="5C0000"/>
              </a:solidFill>
              <a:latin typeface="Verdana"/>
              <a:ea typeface="Verdana"/>
              <a:cs typeface="Verdana"/>
              <a:sym typeface="Verdana"/>
            </a:endParaRPr>
          </a:p>
          <a:p>
            <a:pPr algn="just">
              <a:spcBef>
                <a:spcPts val="0"/>
              </a:spcBef>
              <a:buClr>
                <a:srgbClr val="888888"/>
              </a:buClr>
            </a:pPr>
            <a:r>
              <a:rPr lang="es-CO" sz="1300" b="1" dirty="0">
                <a:solidFill>
                  <a:srgbClr val="5C0000"/>
                </a:solidFill>
                <a:latin typeface="Verdana"/>
                <a:ea typeface="Verdana"/>
                <a:cs typeface="Verdana"/>
                <a:sym typeface="Verdana"/>
              </a:rPr>
              <a:t>1. </a:t>
            </a:r>
            <a:r>
              <a:rPr lang="es-CO" sz="1300" dirty="0">
                <a:solidFill>
                  <a:srgbClr val="434343"/>
                </a:solidFill>
                <a:latin typeface="Verdana"/>
                <a:ea typeface="Verdana"/>
                <a:cs typeface="Verdana"/>
                <a:sym typeface="Verdana"/>
              </a:rPr>
              <a:t>Técnico laboral por competencias en Joyería*</a:t>
            </a:r>
          </a:p>
          <a:p>
            <a:pPr algn="just">
              <a:spcBef>
                <a:spcPts val="0"/>
              </a:spcBef>
              <a:buClr>
                <a:srgbClr val="888888"/>
              </a:buClr>
            </a:pPr>
            <a:r>
              <a:rPr lang="es-CO" sz="1300" b="1" dirty="0">
                <a:solidFill>
                  <a:srgbClr val="5C0000"/>
                </a:solidFill>
                <a:latin typeface="Verdana"/>
                <a:ea typeface="Verdana"/>
                <a:cs typeface="Verdana"/>
                <a:sym typeface="Verdana"/>
              </a:rPr>
              <a:t>2. </a:t>
            </a:r>
            <a:r>
              <a:rPr lang="es-CO" sz="1300" dirty="0">
                <a:solidFill>
                  <a:srgbClr val="434343"/>
                </a:solidFill>
                <a:latin typeface="Verdana"/>
                <a:ea typeface="Verdana"/>
                <a:cs typeface="Verdana"/>
                <a:sym typeface="Verdana"/>
              </a:rPr>
              <a:t>Cursos en Alianza con el SENA</a:t>
            </a:r>
          </a:p>
          <a:p>
            <a:pPr algn="just">
              <a:spcBef>
                <a:spcPts val="0"/>
              </a:spcBef>
              <a:buClr>
                <a:srgbClr val="888888"/>
              </a:buClr>
            </a:pPr>
            <a:r>
              <a:rPr lang="es-CO" sz="1300" b="1" dirty="0">
                <a:solidFill>
                  <a:srgbClr val="5C0000"/>
                </a:solidFill>
                <a:latin typeface="Verdana"/>
                <a:ea typeface="Verdana"/>
                <a:cs typeface="Verdana"/>
                <a:sym typeface="Verdana"/>
              </a:rPr>
              <a:t>3. </a:t>
            </a:r>
            <a:r>
              <a:rPr lang="es-CO" sz="1300" dirty="0">
                <a:solidFill>
                  <a:srgbClr val="434343"/>
                </a:solidFill>
                <a:latin typeface="Verdana"/>
                <a:ea typeface="Verdana"/>
                <a:cs typeface="Verdana"/>
                <a:sym typeface="Verdana"/>
              </a:rPr>
              <a:t>Certificación en competencias laborales</a:t>
            </a:r>
          </a:p>
          <a:p>
            <a:pPr algn="just">
              <a:spcBef>
                <a:spcPts val="0"/>
              </a:spcBef>
              <a:buClr>
                <a:srgbClr val="888888"/>
              </a:buClr>
            </a:pPr>
            <a:r>
              <a:rPr lang="es-CO" sz="1300" b="1" dirty="0">
                <a:solidFill>
                  <a:srgbClr val="5C0000"/>
                </a:solidFill>
                <a:latin typeface="Verdana"/>
                <a:ea typeface="Verdana"/>
                <a:cs typeface="Verdana"/>
                <a:sym typeface="Verdana"/>
              </a:rPr>
              <a:t>4. </a:t>
            </a:r>
            <a:r>
              <a:rPr lang="es-CO" sz="1300" dirty="0">
                <a:solidFill>
                  <a:srgbClr val="434343"/>
                </a:solidFill>
                <a:latin typeface="Verdana"/>
                <a:ea typeface="Verdana"/>
                <a:cs typeface="Verdana"/>
                <a:sym typeface="Verdana"/>
              </a:rPr>
              <a:t>Formación Complementaria</a:t>
            </a:r>
          </a:p>
          <a:p>
            <a:pPr marL="285750" indent="-285750" algn="just">
              <a:spcBef>
                <a:spcPts val="0"/>
              </a:spcBef>
              <a:buClr>
                <a:srgbClr val="888888"/>
              </a:buClr>
              <a:buFont typeface="Arial" panose="020B0604020202020204" pitchFamily="34" charset="0"/>
              <a:buChar char="•"/>
            </a:pPr>
            <a:endParaRPr lang="es-CO" sz="1300" dirty="0">
              <a:solidFill>
                <a:srgbClr val="434343"/>
              </a:solidFill>
              <a:latin typeface="Verdana"/>
              <a:ea typeface="Verdana"/>
              <a:cs typeface="Verdana"/>
              <a:sym typeface="Verdana"/>
            </a:endParaRPr>
          </a:p>
          <a:p>
            <a:pPr algn="just">
              <a:spcBef>
                <a:spcPts val="0"/>
              </a:spcBef>
              <a:buClr>
                <a:srgbClr val="888888"/>
              </a:buClr>
            </a:pPr>
            <a:endParaRPr lang="es-CO" sz="1600" dirty="0">
              <a:solidFill>
                <a:srgbClr val="434343"/>
              </a:solidFill>
            </a:endParaRPr>
          </a:p>
        </p:txBody>
      </p:sp>
      <p:sp>
        <p:nvSpPr>
          <p:cNvPr id="7" name="CuadroTexto 6">
            <a:extLst>
              <a:ext uri="{FF2B5EF4-FFF2-40B4-BE49-F238E27FC236}">
                <a16:creationId xmlns:a16="http://schemas.microsoft.com/office/drawing/2014/main" id="{4B8B31BB-5155-2C4B-21A8-263BBF9BF63C}"/>
              </a:ext>
            </a:extLst>
          </p:cNvPr>
          <p:cNvSpPr txBox="1"/>
          <p:nvPr/>
        </p:nvSpPr>
        <p:spPr>
          <a:xfrm>
            <a:off x="-447042" y="5865958"/>
            <a:ext cx="4777303" cy="920573"/>
          </a:xfrm>
          <a:prstGeom prst="rect">
            <a:avLst/>
          </a:prstGeom>
          <a:noFill/>
        </p:spPr>
        <p:txBody>
          <a:bodyPr wrap="square">
            <a:spAutoFit/>
          </a:bodyPr>
          <a:lstStyle/>
          <a:p>
            <a:pPr marL="540385">
              <a:lnSpc>
                <a:spcPct val="115000"/>
              </a:lnSpc>
            </a:pPr>
            <a:r>
              <a:rPr lang="es-CO" sz="1200" dirty="0">
                <a:solidFill>
                  <a:schemeClr val="bg1"/>
                </a:solidFill>
                <a:latin typeface="Verdana"/>
                <a:ea typeface="Verdana"/>
                <a:cs typeface="Verdana"/>
                <a:sym typeface="Verdana"/>
              </a:rPr>
              <a:t>Se puede solicitar más información a través de la línea telefónica +57 305 772 7539 y/o o a través del correo Ricardo Duran: </a:t>
            </a:r>
            <a:r>
              <a:rPr lang="es-CO" sz="1200" dirty="0" err="1">
                <a:solidFill>
                  <a:schemeClr val="bg1"/>
                </a:solidFill>
                <a:latin typeface="Verdana"/>
                <a:ea typeface="Verdana"/>
                <a:cs typeface="Verdana"/>
                <a:sym typeface="Verdana"/>
              </a:rPr>
              <a:t>rduran@artesaniasdecolombia.com.co</a:t>
            </a:r>
            <a:endParaRPr lang="es-CO" sz="1200" dirty="0">
              <a:solidFill>
                <a:schemeClr val="bg1"/>
              </a:solidFill>
              <a:latin typeface="Verdana"/>
              <a:ea typeface="Verdana"/>
              <a:cs typeface="Verdana"/>
              <a:sym typeface="Verdana"/>
            </a:endParaRPr>
          </a:p>
        </p:txBody>
      </p:sp>
      <p:pic>
        <p:nvPicPr>
          <p:cNvPr id="4" name="Google Shape;181;g211ec727162_0_10">
            <a:extLst>
              <a:ext uri="{FF2B5EF4-FFF2-40B4-BE49-F238E27FC236}">
                <a16:creationId xmlns:a16="http://schemas.microsoft.com/office/drawing/2014/main" id="{3D292243-3370-7886-E501-809D561C8D20}"/>
              </a:ext>
            </a:extLst>
          </p:cNvPr>
          <p:cNvPicPr preferRelativeResize="0"/>
          <p:nvPr/>
        </p:nvPicPr>
        <p:blipFill rotWithShape="1">
          <a:blip r:embed="rId5">
            <a:alphaModFix/>
          </a:blip>
          <a:srcRect r="1116" b="21389"/>
          <a:stretch/>
        </p:blipFill>
        <p:spPr>
          <a:xfrm>
            <a:off x="288897" y="368951"/>
            <a:ext cx="4173415" cy="5253837"/>
          </a:xfrm>
          <a:prstGeom prst="rect">
            <a:avLst/>
          </a:prstGeom>
          <a:noFill/>
          <a:ln>
            <a:noFill/>
          </a:ln>
        </p:spPr>
      </p:pic>
      <p:sp>
        <p:nvSpPr>
          <p:cNvPr id="6" name="CuadroTexto 5">
            <a:extLst>
              <a:ext uri="{FF2B5EF4-FFF2-40B4-BE49-F238E27FC236}">
                <a16:creationId xmlns:a16="http://schemas.microsoft.com/office/drawing/2014/main" id="{11FAEE3B-BCB4-3C0C-39A2-1C328F714DEE}"/>
              </a:ext>
            </a:extLst>
          </p:cNvPr>
          <p:cNvSpPr txBox="1"/>
          <p:nvPr/>
        </p:nvSpPr>
        <p:spPr>
          <a:xfrm>
            <a:off x="4751209" y="4864184"/>
            <a:ext cx="7151894" cy="1292662"/>
          </a:xfrm>
          <a:prstGeom prst="rect">
            <a:avLst/>
          </a:prstGeom>
          <a:noFill/>
        </p:spPr>
        <p:txBody>
          <a:bodyPr wrap="square">
            <a:spAutoFit/>
          </a:bodyPr>
          <a:lstStyle/>
          <a:p>
            <a:pPr algn="just">
              <a:buClr>
                <a:srgbClr val="888888"/>
              </a:buClr>
            </a:pPr>
            <a:r>
              <a:rPr lang="es-CO" sz="1300" b="1" dirty="0">
                <a:solidFill>
                  <a:srgbClr val="434343"/>
                </a:solidFill>
                <a:latin typeface="Verdana"/>
                <a:ea typeface="Verdana"/>
                <a:cs typeface="Verdana"/>
                <a:sym typeface="Verdana"/>
              </a:rPr>
              <a:t>Requisitos: </a:t>
            </a:r>
            <a:r>
              <a:rPr lang="es-CO" sz="1300" dirty="0">
                <a:solidFill>
                  <a:srgbClr val="434343"/>
                </a:solidFill>
                <a:latin typeface="Verdana"/>
                <a:ea typeface="Verdana"/>
                <a:cs typeface="Verdana"/>
                <a:sym typeface="Verdana"/>
              </a:rPr>
              <a:t>(Estos requisitos son comunes en todos los programas)</a:t>
            </a:r>
            <a:endParaRPr lang="es-CO" sz="1300" b="1" dirty="0">
              <a:solidFill>
                <a:srgbClr val="434343"/>
              </a:solidFill>
              <a:latin typeface="Verdana"/>
              <a:ea typeface="Verdana"/>
              <a:cs typeface="Verdana"/>
              <a:sym typeface="Verdana"/>
            </a:endParaRPr>
          </a:p>
          <a:p>
            <a:pPr algn="just">
              <a:spcBef>
                <a:spcPts val="0"/>
              </a:spcBef>
              <a:buClr>
                <a:srgbClr val="888888"/>
              </a:buClr>
            </a:pPr>
            <a:endParaRPr lang="es-CO" sz="1300" dirty="0">
              <a:solidFill>
                <a:srgbClr val="434343"/>
              </a:solidFill>
              <a:latin typeface="Verdana"/>
              <a:ea typeface="Verdana"/>
              <a:cs typeface="Verdana"/>
              <a:sym typeface="Verdana"/>
            </a:endParaRPr>
          </a:p>
          <a:p>
            <a:pPr algn="just">
              <a:spcBef>
                <a:spcPts val="0"/>
              </a:spcBef>
              <a:buClr>
                <a:srgbClr val="888888"/>
              </a:buClr>
            </a:pPr>
            <a:r>
              <a:rPr lang="es-CO" sz="1300" dirty="0">
                <a:solidFill>
                  <a:srgbClr val="434343"/>
                </a:solidFill>
                <a:latin typeface="Verdana"/>
                <a:ea typeface="Verdana"/>
                <a:cs typeface="Verdana"/>
                <a:sym typeface="Verdana"/>
              </a:rPr>
              <a:t>-Mínimo 16 años</a:t>
            </a:r>
          </a:p>
          <a:p>
            <a:pPr algn="just">
              <a:spcBef>
                <a:spcPts val="0"/>
              </a:spcBef>
              <a:buClr>
                <a:srgbClr val="888888"/>
              </a:buClr>
            </a:pPr>
            <a:r>
              <a:rPr lang="es-CO" sz="1300" dirty="0">
                <a:solidFill>
                  <a:srgbClr val="434343"/>
                </a:solidFill>
                <a:latin typeface="Verdana"/>
                <a:ea typeface="Verdana"/>
                <a:cs typeface="Verdana"/>
                <a:sym typeface="Verdana"/>
              </a:rPr>
              <a:t>-Por lo menos noveno grado de formación (Educación básica)</a:t>
            </a:r>
          </a:p>
          <a:p>
            <a:pPr algn="just">
              <a:spcBef>
                <a:spcPts val="0"/>
              </a:spcBef>
              <a:buClr>
                <a:srgbClr val="888888"/>
              </a:buClr>
            </a:pPr>
            <a:r>
              <a:rPr lang="es-CO" sz="1300" dirty="0">
                <a:solidFill>
                  <a:srgbClr val="434343"/>
                </a:solidFill>
                <a:latin typeface="Verdana"/>
                <a:ea typeface="Verdana"/>
                <a:cs typeface="Verdana"/>
                <a:sym typeface="Verdana"/>
              </a:rPr>
              <a:t>-Afiliación al sistema de salud</a:t>
            </a:r>
          </a:p>
          <a:p>
            <a:pPr algn="just">
              <a:spcBef>
                <a:spcPts val="0"/>
              </a:spcBef>
              <a:buClr>
                <a:srgbClr val="888888"/>
              </a:buClr>
            </a:pPr>
            <a:r>
              <a:rPr lang="es-CO" sz="1300" dirty="0">
                <a:solidFill>
                  <a:srgbClr val="434343"/>
                </a:solidFill>
                <a:latin typeface="Verdana"/>
                <a:ea typeface="Verdana"/>
                <a:cs typeface="Verdana"/>
                <a:sym typeface="Verdana"/>
              </a:rPr>
              <a:t>Estos requisitos son comunes en todos los programas</a:t>
            </a:r>
          </a:p>
        </p:txBody>
      </p:sp>
      <p:sp>
        <p:nvSpPr>
          <p:cNvPr id="9" name="CuadroTexto 8">
            <a:extLst>
              <a:ext uri="{FF2B5EF4-FFF2-40B4-BE49-F238E27FC236}">
                <a16:creationId xmlns:a16="http://schemas.microsoft.com/office/drawing/2014/main" id="{C487A802-A830-656A-6567-EE5AC70FEBAA}"/>
              </a:ext>
            </a:extLst>
          </p:cNvPr>
          <p:cNvSpPr txBox="1"/>
          <p:nvPr/>
        </p:nvSpPr>
        <p:spPr>
          <a:xfrm>
            <a:off x="6481748" y="6326245"/>
            <a:ext cx="6350843" cy="465127"/>
          </a:xfrm>
          <a:prstGeom prst="rect">
            <a:avLst/>
          </a:prstGeom>
          <a:noFill/>
        </p:spPr>
        <p:txBody>
          <a:bodyPr wrap="square">
            <a:spAutoFit/>
          </a:bodyPr>
          <a:lstStyle/>
          <a:p>
            <a:pPr marL="540385" marR="685165" algn="just">
              <a:lnSpc>
                <a:spcPct val="115000"/>
              </a:lnSpc>
              <a:spcAft>
                <a:spcPts val="0"/>
              </a:spcAft>
            </a:pPr>
            <a:r>
              <a:rPr lang="es-ES" sz="1100" dirty="0">
                <a:effectLst/>
                <a:latin typeface="Arial" panose="020B0604020202020204" pitchFamily="34" charset="0"/>
                <a:ea typeface="Arial MT"/>
                <a:cs typeface="Arial MT"/>
              </a:rPr>
              <a:t>*El</a:t>
            </a:r>
            <a:r>
              <a:rPr lang="es-ES" sz="1100" spc="-75"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valor</a:t>
            </a:r>
            <a:r>
              <a:rPr lang="es-ES" sz="1100" spc="-4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del</a:t>
            </a:r>
            <a:r>
              <a:rPr lang="es-ES" sz="1100" spc="-6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técnico</a:t>
            </a:r>
            <a:r>
              <a:rPr lang="es-ES" sz="1100" spc="-65"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se</a:t>
            </a:r>
            <a:r>
              <a:rPr lang="es-ES" sz="1100" spc="-7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actualiza</a:t>
            </a:r>
            <a:r>
              <a:rPr lang="es-ES" sz="1100" spc="-5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anualmente</a:t>
            </a:r>
            <a:r>
              <a:rPr lang="es-ES" sz="1100" spc="-65"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de</a:t>
            </a:r>
            <a:r>
              <a:rPr lang="es-ES" sz="1100" spc="-7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acuerdo</a:t>
            </a:r>
            <a:r>
              <a:rPr lang="es-ES" sz="1100" spc="-55"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con</a:t>
            </a:r>
            <a:r>
              <a:rPr lang="es-ES" sz="1100" spc="-7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el</a:t>
            </a:r>
            <a:r>
              <a:rPr lang="es-ES" sz="1100" spc="-8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IPC</a:t>
            </a:r>
            <a:r>
              <a:rPr lang="es-ES" sz="1100" spc="-55"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del</a:t>
            </a:r>
            <a:r>
              <a:rPr lang="es-ES" sz="1100" spc="-7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año</a:t>
            </a:r>
            <a:r>
              <a:rPr lang="es-ES" sz="1100" spc="-8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anterior.</a:t>
            </a:r>
            <a:r>
              <a:rPr lang="es-ES" sz="1100" spc="-35"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De</a:t>
            </a:r>
            <a:r>
              <a:rPr lang="es-ES" sz="1100" spc="-7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este</a:t>
            </a:r>
            <a:r>
              <a:rPr lang="es-ES" sz="1100" spc="-50" dirty="0">
                <a:effectLst/>
                <a:latin typeface="Arial" panose="020B0604020202020204" pitchFamily="34" charset="0"/>
                <a:ea typeface="Arial MT"/>
                <a:cs typeface="Arial MT"/>
              </a:rPr>
              <a:t> </a:t>
            </a:r>
            <a:r>
              <a:rPr lang="es-ES" sz="1100" dirty="0">
                <a:effectLst/>
                <a:latin typeface="Arial" panose="020B0604020202020204" pitchFamily="34" charset="0"/>
                <a:ea typeface="Arial MT"/>
                <a:cs typeface="Arial MT"/>
              </a:rPr>
              <a:t>valor Artesanías de Colombia S.A. -BIC subsidia el 50%. </a:t>
            </a:r>
            <a:endParaRPr lang="es-CO" sz="1050" dirty="0">
              <a:effectLst/>
              <a:latin typeface="Arial MT"/>
              <a:ea typeface="Arial MT"/>
              <a:cs typeface="Arial MT"/>
            </a:endParaRPr>
          </a:p>
        </p:txBody>
      </p:sp>
    </p:spTree>
    <p:extLst>
      <p:ext uri="{BB962C8B-B14F-4D97-AF65-F5344CB8AC3E}">
        <p14:creationId xmlns:p14="http://schemas.microsoft.com/office/powerpoint/2010/main" val="218857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11ec727162_0_24"/>
          <p:cNvSpPr txBox="1">
            <a:spLocks noGrp="1"/>
          </p:cNvSpPr>
          <p:nvPr>
            <p:ph type="title" idx="4294967295"/>
          </p:nvPr>
        </p:nvSpPr>
        <p:spPr>
          <a:xfrm>
            <a:off x="5092490" y="720283"/>
            <a:ext cx="7087370" cy="57979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ts val="6000"/>
              <a:buFont typeface="Verdana"/>
              <a:buNone/>
            </a:pPr>
            <a:r>
              <a:rPr lang="es-CO" sz="2000" b="1" dirty="0">
                <a:solidFill>
                  <a:srgbClr val="932D46"/>
                </a:solidFill>
              </a:rPr>
              <a:t>5. ACOMPAÑAMIENTO EN LOS PROCESOS DE PROPIEDAD INTELECTUAL Y SELLO DE CALIDAD</a:t>
            </a:r>
            <a:endParaRPr sz="2000" b="1" dirty="0">
              <a:solidFill>
                <a:srgbClr val="932D46"/>
              </a:solidFill>
            </a:endParaRPr>
          </a:p>
        </p:txBody>
      </p:sp>
      <p:pic>
        <p:nvPicPr>
          <p:cNvPr id="201" name="Google Shape;201;g211ec727162_0_24"/>
          <p:cNvPicPr preferRelativeResize="0"/>
          <p:nvPr/>
        </p:nvPicPr>
        <p:blipFill rotWithShape="1">
          <a:blip r:embed="rId3">
            <a:alphaModFix/>
          </a:blip>
          <a:srcRect/>
          <a:stretch/>
        </p:blipFill>
        <p:spPr>
          <a:xfrm>
            <a:off x="10411250" y="162225"/>
            <a:ext cx="835326" cy="527500"/>
          </a:xfrm>
          <a:prstGeom prst="rect">
            <a:avLst/>
          </a:prstGeom>
          <a:noFill/>
          <a:ln>
            <a:noFill/>
          </a:ln>
        </p:spPr>
      </p:pic>
      <p:pic>
        <p:nvPicPr>
          <p:cNvPr id="202" name="Google Shape;202;g211ec727162_0_24"/>
          <p:cNvPicPr preferRelativeResize="0"/>
          <p:nvPr/>
        </p:nvPicPr>
        <p:blipFill rotWithShape="1">
          <a:blip r:embed="rId4">
            <a:alphaModFix/>
          </a:blip>
          <a:srcRect/>
          <a:stretch/>
        </p:blipFill>
        <p:spPr>
          <a:xfrm>
            <a:off x="11420425" y="162225"/>
            <a:ext cx="527499" cy="527499"/>
          </a:xfrm>
          <a:prstGeom prst="rect">
            <a:avLst/>
          </a:prstGeom>
          <a:noFill/>
          <a:ln>
            <a:noFill/>
          </a:ln>
        </p:spPr>
      </p:pic>
      <p:sp>
        <p:nvSpPr>
          <p:cNvPr id="203" name="Google Shape;203;g211ec727162_0_24"/>
          <p:cNvSpPr/>
          <p:nvPr/>
        </p:nvSpPr>
        <p:spPr>
          <a:xfrm>
            <a:off x="0" y="0"/>
            <a:ext cx="4517901" cy="6858000"/>
          </a:xfrm>
          <a:prstGeom prst="rect">
            <a:avLst/>
          </a:prstGeom>
          <a:solidFill>
            <a:srgbClr val="932D4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5" name="CuadroTexto 4">
            <a:extLst>
              <a:ext uri="{FF2B5EF4-FFF2-40B4-BE49-F238E27FC236}">
                <a16:creationId xmlns:a16="http://schemas.microsoft.com/office/drawing/2014/main" id="{04057275-B8AB-527F-8EDD-31D7D13A1620}"/>
              </a:ext>
            </a:extLst>
          </p:cNvPr>
          <p:cNvSpPr txBox="1"/>
          <p:nvPr/>
        </p:nvSpPr>
        <p:spPr>
          <a:xfrm>
            <a:off x="5092489" y="1396962"/>
            <a:ext cx="6855435" cy="1292662"/>
          </a:xfrm>
          <a:prstGeom prst="rect">
            <a:avLst/>
          </a:prstGeom>
          <a:noFill/>
        </p:spPr>
        <p:txBody>
          <a:bodyPr wrap="square">
            <a:spAutoFit/>
          </a:bodyPr>
          <a:lstStyle/>
          <a:p>
            <a:pPr lvl="0" algn="just">
              <a:buSzPts val="1100"/>
              <a:tabLst>
                <a:tab pos="634365" algn="l"/>
              </a:tabLst>
            </a:pPr>
            <a:r>
              <a:rPr lang="es-ES" sz="1300" dirty="0">
                <a:solidFill>
                  <a:srgbClr val="434343"/>
                </a:solidFill>
                <a:latin typeface="Verdana"/>
                <a:ea typeface="Verdana"/>
                <a:cs typeface="Verdana"/>
              </a:rPr>
              <a:t>Estos servicios complementan la oferta institucional de Artesanías de Colombia S.A. - BIC brindando al artesano un acompañamiento frente a los procesos que pueden fortalecer, cualificar y proteger su oficio y sus productos; a través del acceso a certificaciones emitidas por parte de entidades que vigilan y supervisan la propiedad intelectual del sector artesanal y las normas de calidad a nivel nacional e internacional. Estos servicios se prestan a través de:</a:t>
            </a:r>
          </a:p>
        </p:txBody>
      </p:sp>
      <p:sp>
        <p:nvSpPr>
          <p:cNvPr id="7" name="CuadroTexto 6">
            <a:extLst>
              <a:ext uri="{FF2B5EF4-FFF2-40B4-BE49-F238E27FC236}">
                <a16:creationId xmlns:a16="http://schemas.microsoft.com/office/drawing/2014/main" id="{07FFEE97-4D1F-E14E-4D13-1C10FC0C170A}"/>
              </a:ext>
            </a:extLst>
          </p:cNvPr>
          <p:cNvSpPr txBox="1"/>
          <p:nvPr/>
        </p:nvSpPr>
        <p:spPr>
          <a:xfrm>
            <a:off x="5224768" y="5261414"/>
            <a:ext cx="6096000" cy="892552"/>
          </a:xfrm>
          <a:prstGeom prst="rect">
            <a:avLst/>
          </a:prstGeom>
          <a:noFill/>
        </p:spPr>
        <p:txBody>
          <a:bodyPr wrap="square">
            <a:spAutoFit/>
          </a:bodyPr>
          <a:lstStyle/>
          <a:p>
            <a:r>
              <a:rPr lang="es-ES" sz="1300" b="1" dirty="0">
                <a:solidFill>
                  <a:srgbClr val="5C0000"/>
                </a:solidFill>
                <a:latin typeface="Verdana"/>
                <a:ea typeface="Verdana"/>
                <a:cs typeface="Verdana"/>
                <a:sym typeface="Verdana"/>
              </a:rPr>
              <a:t>1. </a:t>
            </a:r>
            <a:r>
              <a:rPr lang="es-ES" sz="1300" dirty="0">
                <a:solidFill>
                  <a:srgbClr val="434343"/>
                </a:solidFill>
                <a:latin typeface="Verdana"/>
                <a:ea typeface="Verdana"/>
                <a:cs typeface="Verdana"/>
                <a:sym typeface="Verdana"/>
              </a:rPr>
              <a:t>Marcas individuales y colectivas</a:t>
            </a:r>
          </a:p>
          <a:p>
            <a:r>
              <a:rPr lang="es-ES" sz="1300" b="1" dirty="0">
                <a:solidFill>
                  <a:srgbClr val="5C0000"/>
                </a:solidFill>
                <a:latin typeface="Verdana"/>
                <a:ea typeface="Verdana"/>
                <a:cs typeface="Verdana"/>
                <a:sym typeface="Verdana"/>
              </a:rPr>
              <a:t>2. </a:t>
            </a:r>
            <a:r>
              <a:rPr lang="es-ES" sz="1300" dirty="0">
                <a:solidFill>
                  <a:srgbClr val="434343"/>
                </a:solidFill>
                <a:latin typeface="Verdana"/>
                <a:ea typeface="Verdana"/>
                <a:cs typeface="Verdana"/>
                <a:sym typeface="Verdana"/>
              </a:rPr>
              <a:t>Denominación de Origen</a:t>
            </a:r>
          </a:p>
          <a:p>
            <a:r>
              <a:rPr lang="es-ES" sz="1300" b="1" dirty="0">
                <a:solidFill>
                  <a:srgbClr val="5C0000"/>
                </a:solidFill>
                <a:latin typeface="Verdana"/>
                <a:ea typeface="Verdana"/>
                <a:cs typeface="Verdana"/>
                <a:sym typeface="Verdana"/>
              </a:rPr>
              <a:t>3. </a:t>
            </a:r>
            <a:r>
              <a:rPr lang="es-ES" sz="1300" dirty="0">
                <a:solidFill>
                  <a:srgbClr val="434343"/>
                </a:solidFill>
                <a:latin typeface="Verdana"/>
                <a:ea typeface="Verdana"/>
                <a:cs typeface="Verdana"/>
                <a:sym typeface="Verdana"/>
              </a:rPr>
              <a:t>Registro de diseños industriales</a:t>
            </a:r>
          </a:p>
          <a:p>
            <a:r>
              <a:rPr lang="es-ES" sz="1300" b="1" dirty="0">
                <a:solidFill>
                  <a:srgbClr val="5C0000"/>
                </a:solidFill>
                <a:latin typeface="Verdana"/>
                <a:ea typeface="Verdana"/>
                <a:cs typeface="Verdana"/>
                <a:sym typeface="Verdana"/>
              </a:rPr>
              <a:t>4. </a:t>
            </a:r>
            <a:r>
              <a:rPr lang="es-ES" sz="1300" dirty="0">
                <a:solidFill>
                  <a:srgbClr val="434343"/>
                </a:solidFill>
                <a:latin typeface="Verdana"/>
                <a:ea typeface="Verdana"/>
                <a:cs typeface="Verdana"/>
                <a:sym typeface="Verdana"/>
              </a:rPr>
              <a:t>Derechos de autor</a:t>
            </a:r>
          </a:p>
        </p:txBody>
      </p:sp>
      <p:sp>
        <p:nvSpPr>
          <p:cNvPr id="9" name="CuadroTexto 8">
            <a:extLst>
              <a:ext uri="{FF2B5EF4-FFF2-40B4-BE49-F238E27FC236}">
                <a16:creationId xmlns:a16="http://schemas.microsoft.com/office/drawing/2014/main" id="{6975B144-D727-C3D2-CDA1-DFE96631C2D5}"/>
              </a:ext>
            </a:extLst>
          </p:cNvPr>
          <p:cNvSpPr txBox="1"/>
          <p:nvPr/>
        </p:nvSpPr>
        <p:spPr>
          <a:xfrm>
            <a:off x="-54932" y="5769502"/>
            <a:ext cx="5334632" cy="939873"/>
          </a:xfrm>
          <a:prstGeom prst="rect">
            <a:avLst/>
          </a:prstGeom>
          <a:noFill/>
        </p:spPr>
        <p:txBody>
          <a:bodyPr wrap="square">
            <a:spAutoFit/>
          </a:bodyPr>
          <a:lstStyle/>
          <a:p>
            <a:pPr marL="540385" marR="696595">
              <a:lnSpc>
                <a:spcPct val="115000"/>
              </a:lnSpc>
              <a:spcAft>
                <a:spcPts val="0"/>
              </a:spcAft>
            </a:pPr>
            <a:r>
              <a:rPr lang="es-ES" sz="1200" b="1" dirty="0">
                <a:solidFill>
                  <a:schemeClr val="bg1"/>
                </a:solidFill>
                <a:effectLst/>
                <a:latin typeface="Arial" panose="020B0604020202020204" pitchFamily="34" charset="0"/>
                <a:ea typeface="Arial MT"/>
                <a:cs typeface="Arial MT"/>
              </a:rPr>
              <a:t>Información:       Alexander Parra</a:t>
            </a:r>
          </a:p>
          <a:p>
            <a:pPr marL="540385" marR="696595">
              <a:lnSpc>
                <a:spcPct val="115000"/>
              </a:lnSpc>
              <a:spcAft>
                <a:spcPts val="0"/>
              </a:spcAft>
            </a:pPr>
            <a:r>
              <a:rPr lang="es-ES" sz="1200" dirty="0">
                <a:solidFill>
                  <a:schemeClr val="bg1"/>
                </a:solidFill>
                <a:effectLst/>
                <a:latin typeface="Arial" panose="020B0604020202020204" pitchFamily="34" charset="0"/>
                <a:ea typeface="Arial MT"/>
                <a:cs typeface="Arial MT"/>
              </a:rPr>
              <a:t>Línea telefónica 	+57 305 772 7539 </a:t>
            </a:r>
          </a:p>
          <a:p>
            <a:pPr marL="540385" marR="696595">
              <a:lnSpc>
                <a:spcPct val="115000"/>
              </a:lnSpc>
              <a:spcAft>
                <a:spcPts val="0"/>
              </a:spcAft>
            </a:pPr>
            <a:r>
              <a:rPr lang="es-ES" sz="1200" dirty="0">
                <a:solidFill>
                  <a:schemeClr val="bg1"/>
                </a:solidFill>
                <a:effectLst/>
                <a:latin typeface="Arial" panose="020B0604020202020204" pitchFamily="34" charset="0"/>
                <a:ea typeface="Arial MT"/>
                <a:cs typeface="Arial MT"/>
              </a:rPr>
              <a:t>Correo: </a:t>
            </a:r>
            <a:r>
              <a:rPr lang="es-ES" sz="1200" dirty="0" err="1">
                <a:solidFill>
                  <a:schemeClr val="bg1"/>
                </a:solidFill>
                <a:effectLst/>
                <a:latin typeface="Arial" panose="020B0604020202020204" pitchFamily="34" charset="0"/>
                <a:ea typeface="Arial MT"/>
                <a:cs typeface="Arial MT"/>
              </a:rPr>
              <a:t>pintelectual@artesaniasdecolombia.com.co</a:t>
            </a:r>
            <a:endParaRPr lang="es-ES" sz="1200" dirty="0">
              <a:solidFill>
                <a:schemeClr val="bg1"/>
              </a:solidFill>
              <a:effectLst/>
              <a:latin typeface="Arial" panose="020B0604020202020204" pitchFamily="34" charset="0"/>
              <a:ea typeface="Arial MT"/>
              <a:cs typeface="Arial MT"/>
            </a:endParaRPr>
          </a:p>
          <a:p>
            <a:pPr marL="540385" marR="696595">
              <a:lnSpc>
                <a:spcPct val="115000"/>
              </a:lnSpc>
              <a:spcAft>
                <a:spcPts val="0"/>
              </a:spcAft>
            </a:pPr>
            <a:endParaRPr lang="es-ES" sz="1300" dirty="0">
              <a:solidFill>
                <a:schemeClr val="bg1"/>
              </a:solidFill>
              <a:effectLst/>
              <a:latin typeface="Arial" panose="020B0604020202020204" pitchFamily="34" charset="0"/>
              <a:ea typeface="Arial MT"/>
              <a:cs typeface="Arial MT"/>
            </a:endParaRPr>
          </a:p>
        </p:txBody>
      </p:sp>
      <p:pic>
        <p:nvPicPr>
          <p:cNvPr id="8" name="Imagen 7">
            <a:extLst>
              <a:ext uri="{FF2B5EF4-FFF2-40B4-BE49-F238E27FC236}">
                <a16:creationId xmlns:a16="http://schemas.microsoft.com/office/drawing/2014/main" id="{5DCBCAD9-F490-8261-6EF9-C4A58C3F032B}"/>
              </a:ext>
            </a:extLst>
          </p:cNvPr>
          <p:cNvPicPr>
            <a:picLocks noChangeAspect="1"/>
          </p:cNvPicPr>
          <p:nvPr/>
        </p:nvPicPr>
        <p:blipFill>
          <a:blip r:embed="rId5"/>
          <a:stretch>
            <a:fillRect/>
          </a:stretch>
        </p:blipFill>
        <p:spPr>
          <a:xfrm>
            <a:off x="427844" y="425974"/>
            <a:ext cx="4369080" cy="5107318"/>
          </a:xfrm>
          <a:prstGeom prst="rect">
            <a:avLst/>
          </a:prstGeom>
        </p:spPr>
      </p:pic>
      <p:sp>
        <p:nvSpPr>
          <p:cNvPr id="10" name="Google Shape;222;g211ec727162_0_90">
            <a:extLst>
              <a:ext uri="{FF2B5EF4-FFF2-40B4-BE49-F238E27FC236}">
                <a16:creationId xmlns:a16="http://schemas.microsoft.com/office/drawing/2014/main" id="{5719D828-2D92-E4FB-61D9-601EB9ADD44E}"/>
              </a:ext>
            </a:extLst>
          </p:cNvPr>
          <p:cNvSpPr txBox="1">
            <a:spLocks/>
          </p:cNvSpPr>
          <p:nvPr/>
        </p:nvSpPr>
        <p:spPr>
          <a:xfrm>
            <a:off x="5092489" y="2689624"/>
            <a:ext cx="6855435" cy="2642592"/>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pPr marL="0" indent="0" algn="just">
              <a:lnSpc>
                <a:spcPct val="110000"/>
              </a:lnSpc>
              <a:spcBef>
                <a:spcPts val="0"/>
              </a:spcBef>
              <a:buClr>
                <a:srgbClr val="888888"/>
              </a:buClr>
              <a:buSzPts val="2400"/>
              <a:buFont typeface="Arial"/>
              <a:buNone/>
            </a:pPr>
            <a:endParaRPr lang="es-CO" sz="1600" dirty="0">
              <a:solidFill>
                <a:srgbClr val="434343"/>
              </a:solidFill>
            </a:endParaRPr>
          </a:p>
          <a:p>
            <a:pPr marL="0" indent="0" algn="just">
              <a:lnSpc>
                <a:spcPct val="110000"/>
              </a:lnSpc>
              <a:spcBef>
                <a:spcPts val="0"/>
              </a:spcBef>
              <a:buClr>
                <a:srgbClr val="888888"/>
              </a:buClr>
              <a:buSzPts val="2400"/>
              <a:buFont typeface="Arial"/>
              <a:buNone/>
            </a:pPr>
            <a:r>
              <a:rPr lang="es-CO" sz="1400" b="1" dirty="0">
                <a:solidFill>
                  <a:srgbClr val="932D46"/>
                </a:solidFill>
              </a:rPr>
              <a:t>1. ASISTENCIA EN PROPIEDAD INTELECTUAL EN EL SECTOR ARTESANAL*</a:t>
            </a:r>
            <a:endParaRPr lang="es-CO" sz="1400" dirty="0">
              <a:solidFill>
                <a:srgbClr val="434343"/>
              </a:solidFill>
            </a:endParaRPr>
          </a:p>
          <a:p>
            <a:pPr marL="0" indent="0" algn="just">
              <a:lnSpc>
                <a:spcPct val="110000"/>
              </a:lnSpc>
              <a:spcBef>
                <a:spcPts val="0"/>
              </a:spcBef>
              <a:buClr>
                <a:srgbClr val="888888"/>
              </a:buClr>
              <a:buSzPts val="2400"/>
              <a:buFont typeface="Arial"/>
              <a:buNone/>
            </a:pPr>
            <a:endParaRPr lang="es-CO" sz="1400" dirty="0">
              <a:solidFill>
                <a:srgbClr val="434343"/>
              </a:solidFill>
            </a:endParaRPr>
          </a:p>
          <a:p>
            <a:pPr marL="0" indent="0" algn="just">
              <a:lnSpc>
                <a:spcPct val="110000"/>
              </a:lnSpc>
              <a:spcBef>
                <a:spcPts val="0"/>
              </a:spcBef>
              <a:buClr>
                <a:srgbClr val="888888"/>
              </a:buClr>
              <a:buSzPts val="2400"/>
              <a:buFont typeface="Arial"/>
              <a:buNone/>
            </a:pPr>
            <a:r>
              <a:rPr lang="es-CO" sz="1400" dirty="0">
                <a:solidFill>
                  <a:srgbClr val="434343"/>
                </a:solidFill>
              </a:rPr>
              <a:t>Capacitación, apoyo jurídico y asesorías en el registro de derechos de autor y propiedad industrial. Tiene como objetivo la protección de los productos y las creaciones de los artesanos, evitando el uso no autorizado e indebido de estos por parte de terceras personas o imitaciones que se valgan de la reputación del artesano para impulsar la venta de un producto que no es elaborado por este.</a:t>
            </a:r>
          </a:p>
          <a:p>
            <a:pPr marL="0" indent="0" algn="just">
              <a:lnSpc>
                <a:spcPct val="110000"/>
              </a:lnSpc>
              <a:spcBef>
                <a:spcPts val="0"/>
              </a:spcBef>
              <a:buClr>
                <a:srgbClr val="888888"/>
              </a:buClr>
              <a:buSzPts val="2400"/>
              <a:buFont typeface="Arial"/>
              <a:buNone/>
            </a:pPr>
            <a:endParaRPr lang="es-CO" sz="1400" dirty="0">
              <a:solidFill>
                <a:srgbClr val="434343"/>
              </a:solidFill>
            </a:endParaRPr>
          </a:p>
          <a:p>
            <a:pPr marL="0" indent="0" algn="just">
              <a:lnSpc>
                <a:spcPct val="110000"/>
              </a:lnSpc>
              <a:spcBef>
                <a:spcPts val="0"/>
              </a:spcBef>
              <a:buClr>
                <a:srgbClr val="888888"/>
              </a:buClr>
              <a:buSzPts val="2400"/>
              <a:buFont typeface="Arial"/>
              <a:buNone/>
            </a:pPr>
            <a:r>
              <a:rPr lang="es-CO" sz="1400" dirty="0">
                <a:solidFill>
                  <a:srgbClr val="434343"/>
                </a:solidFill>
              </a:rPr>
              <a:t>Buscando que las creaciones de los artesanos sean nuevas y genuinas para recibir protección, se ofrece acompañamiento en los siguientes procesos:</a:t>
            </a:r>
          </a:p>
        </p:txBody>
      </p:sp>
      <p:sp>
        <p:nvSpPr>
          <p:cNvPr id="12" name="CuadroTexto 11">
            <a:extLst>
              <a:ext uri="{FF2B5EF4-FFF2-40B4-BE49-F238E27FC236}">
                <a16:creationId xmlns:a16="http://schemas.microsoft.com/office/drawing/2014/main" id="{9862B53F-586C-AADD-5458-801AD71B9679}"/>
              </a:ext>
            </a:extLst>
          </p:cNvPr>
          <p:cNvSpPr txBox="1"/>
          <p:nvPr/>
        </p:nvSpPr>
        <p:spPr>
          <a:xfrm>
            <a:off x="8842060" y="5834066"/>
            <a:ext cx="3973706" cy="1015663"/>
          </a:xfrm>
          <a:prstGeom prst="rect">
            <a:avLst/>
          </a:prstGeom>
          <a:noFill/>
        </p:spPr>
        <p:txBody>
          <a:bodyPr wrap="square">
            <a:spAutoFit/>
          </a:bodyPr>
          <a:lstStyle/>
          <a:p>
            <a:pPr marL="540385" marR="683260" algn="just">
              <a:spcAft>
                <a:spcPts val="0"/>
              </a:spcAft>
            </a:pPr>
            <a:r>
              <a:rPr lang="es-ES" sz="1000" dirty="0">
                <a:effectLst/>
                <a:latin typeface="Arial" panose="020B0604020202020204" pitchFamily="34" charset="0"/>
                <a:ea typeface="Arial MT"/>
                <a:cs typeface="Arial MT"/>
              </a:rPr>
              <a:t>*Los trámites de Propiedad Intelectual ante la Superintendencia de Industria y Turismo tienen costo. Sin embargo, Artesanías de Colombia S.A. -BIC apoya al artesano con dichos costos, aplicándole tasas preferenciales.</a:t>
            </a:r>
            <a:endParaRPr lang="es-CO" sz="900" dirty="0">
              <a:effectLst/>
              <a:latin typeface="Arial MT"/>
              <a:ea typeface="Arial MT"/>
              <a:cs typeface="Arial MT"/>
            </a:endParaRPr>
          </a:p>
        </p:txBody>
      </p:sp>
    </p:spTree>
    <p:extLst>
      <p:ext uri="{BB962C8B-B14F-4D97-AF65-F5344CB8AC3E}">
        <p14:creationId xmlns:p14="http://schemas.microsoft.com/office/powerpoint/2010/main" val="1405233903"/>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1832</Words>
  <Application>Microsoft Macintosh PowerPoint</Application>
  <PresentationFormat>Panorámica</PresentationFormat>
  <Paragraphs>176</Paragraphs>
  <Slides>14</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Verdana</vt:lpstr>
      <vt:lpstr>Arial</vt:lpstr>
      <vt:lpstr>Helvetica Neue</vt:lpstr>
      <vt:lpstr>Arial MT</vt:lpstr>
      <vt:lpstr>Tema de Office</vt:lpstr>
      <vt:lpstr>Presentación de PowerPoint</vt:lpstr>
      <vt:lpstr>Presentación de PowerPoint</vt:lpstr>
      <vt:lpstr>1. FORTALECIMIENTO PSICOSOCIAL A TRAVÉS DE LA GESTIÓN SOCIAL INTEGRAL – GSI </vt:lpstr>
      <vt:lpstr>2. ASISTENCIA TÉCNICA EN DISEÑO Y PRODUCCIÓN RESPONSABLE DEL PRODUCTO ARTESANAL. </vt:lpstr>
      <vt:lpstr>2. ASISTENCIA TÉCNICA EN DISEÑO Y PRODUCCIÓN RESPONSABLE DEL PRODUCTO ARTESANAL. </vt:lpstr>
      <vt:lpstr>2. ASISTENCIA TÉCNICA EN DISEÑO Y PRODUCCIÓN RESPONSABLE DEL PRODUCTO ARTESANAL. </vt:lpstr>
      <vt:lpstr>3. ASESORAMIENTO TÉCNICO EN PROMOCIÓN, COMERCIALIZACIÓN Y REINVERSIÓN </vt:lpstr>
      <vt:lpstr>4. CAPACITACIÓN Y ENTRENAMIENTO A TRAVÉS DE LA UNIDAD DE FORMACIÓN PARA EL TRABAJO Y EL DESARROLLO HUMANO</vt:lpstr>
      <vt:lpstr>5. ACOMPAÑAMIENTO EN LOS PROCESOS DE PROPIEDAD INTELECTUAL Y SELLO DE CALIDAD</vt:lpstr>
      <vt:lpstr>5. ACOMPAÑAMIENTO EN LOS PROCESOS DE PROPIEDAD INTELECTUAL Y SELLO DE CALIDAD</vt:lpstr>
      <vt:lpstr>6. SERVICIO DE INFORMACIÓN</vt:lpstr>
      <vt:lpstr>7. GENERACIÓN DE OPORTUNIDADES COMERCIALES </vt:lpstr>
      <vt:lpstr>  8. FOMENTO Y DIFUSIÓN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Diana Carolina Velásquez Perea</cp:lastModifiedBy>
  <cp:revision>9</cp:revision>
  <dcterms:created xsi:type="dcterms:W3CDTF">2023-05-08T00:34:42Z</dcterms:created>
  <dcterms:modified xsi:type="dcterms:W3CDTF">2025-05-27T21:31:07Z</dcterms:modified>
</cp:coreProperties>
</file>